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8" r:id="rId9"/>
    <p:sldId id="258" r:id="rId10"/>
    <p:sldId id="265" r:id="rId11"/>
    <p:sldId id="279" r:id="rId12"/>
    <p:sldId id="266" r:id="rId13"/>
    <p:sldId id="264" r:id="rId14"/>
    <p:sldId id="267" r:id="rId15"/>
    <p:sldId id="268" r:id="rId16"/>
    <p:sldId id="269" r:id="rId17"/>
    <p:sldId id="270" r:id="rId18"/>
    <p:sldId id="274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79" d="100"/>
          <a:sy n="79" d="100"/>
        </p:scale>
        <p:origin x="7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66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14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193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0090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322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821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101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87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92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86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17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916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662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46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600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666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05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9BC76-69AE-461B-9DFE-68A620C4436D}" type="datetimeFigureOut">
              <a:rPr lang="ru-RU" smtClean="0"/>
              <a:t>14.10.2024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12C21-86BE-435E-BE0C-25532B606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7154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7868" y="119270"/>
            <a:ext cx="9340131" cy="163001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Всемирный день защиты животных.4 октября.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64772" y="5438691"/>
            <a:ext cx="3625796" cy="1298051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Подготовила : воспитатель 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                           Сухова </a:t>
            </a:r>
            <a:r>
              <a:rPr lang="ru-RU" sz="1600" b="1" dirty="0" err="1">
                <a:solidFill>
                  <a:schemeClr val="accent6">
                    <a:lumMod val="50000"/>
                  </a:schemeClr>
                </a:solidFill>
              </a:rPr>
              <a:t>м.в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1600" b="1" dirty="0">
                <a:solidFill>
                  <a:schemeClr val="accent6">
                    <a:lumMod val="50000"/>
                  </a:schemeClr>
                </a:solidFill>
              </a:rPr>
              <a:t>             Миндерла -2024</a:t>
            </a:r>
          </a:p>
        </p:txBody>
      </p:sp>
      <p:pic>
        <p:nvPicPr>
          <p:cNvPr id="4" name="Рисунок 3" descr="https://zelenyjmir.ru/wp-content/uploads/2017/06/Gepard-2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4" y="1884459"/>
            <a:ext cx="7537838" cy="4756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8242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5" name="Group 9224">
            <a:extLst>
              <a:ext uri="{FF2B5EF4-FFF2-40B4-BE49-F238E27FC236}">
                <a16:creationId xmlns:a16="http://schemas.microsoft.com/office/drawing/2014/main" id="{7E88D4E8-17B6-4C60-8098-B3222095A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9226" name="Rectangle 9225">
              <a:extLst>
                <a:ext uri="{FF2B5EF4-FFF2-40B4-BE49-F238E27FC236}">
                  <a16:creationId xmlns:a16="http://schemas.microsoft.com/office/drawing/2014/main" id="{329CEDC5-A608-4569-A304-C444D93EB4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27" name="Picture 2">
              <a:extLst>
                <a:ext uri="{FF2B5EF4-FFF2-40B4-BE49-F238E27FC236}">
                  <a16:creationId xmlns:a16="http://schemas.microsoft.com/office/drawing/2014/main" id="{6579ECED-D3DF-48A9-B968-A30A25EEC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:p14="http://schemas.microsoft.com/office/powerpoint/2010/main" xmlns:a16="http://schemas.microsoft.com/office/drawing/2014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9" name="Group 9228">
            <a:extLst>
              <a:ext uri="{FF2B5EF4-FFF2-40B4-BE49-F238E27FC236}">
                <a16:creationId xmlns:a16="http://schemas.microsoft.com/office/drawing/2014/main" id="{6634CAC6-FE8C-4E40-8792-C77A8CEBF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181779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9230" name="Rectangle 5">
              <a:extLst>
                <a:ext uri="{FF2B5EF4-FFF2-40B4-BE49-F238E27FC236}">
                  <a16:creationId xmlns:a16="http://schemas.microsoft.com/office/drawing/2014/main" id="{B94E35A6-E811-46E4-953D-5516A58977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1" name="Freeform 6">
              <a:extLst>
                <a:ext uri="{FF2B5EF4-FFF2-40B4-BE49-F238E27FC236}">
                  <a16:creationId xmlns:a16="http://schemas.microsoft.com/office/drawing/2014/main" id="{E6C9A408-8D09-4D5D-975E-BAD0978B8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2" name="Freeform 7">
              <a:extLst>
                <a:ext uri="{FF2B5EF4-FFF2-40B4-BE49-F238E27FC236}">
                  <a16:creationId xmlns:a16="http://schemas.microsoft.com/office/drawing/2014/main" id="{ACA42037-6C95-475F-BE97-2DFA98864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3" name="Rectangle 8">
              <a:extLst>
                <a:ext uri="{FF2B5EF4-FFF2-40B4-BE49-F238E27FC236}">
                  <a16:creationId xmlns:a16="http://schemas.microsoft.com/office/drawing/2014/main" id="{44029147-D2C0-44D0-B5F5-8ABF8761A2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4" name="Freeform 9">
              <a:extLst>
                <a:ext uri="{FF2B5EF4-FFF2-40B4-BE49-F238E27FC236}">
                  <a16:creationId xmlns:a16="http://schemas.microsoft.com/office/drawing/2014/main" id="{88BEFB91-6DD6-4959-9B12-2A2C0B117F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5" name="Freeform 10">
              <a:extLst>
                <a:ext uri="{FF2B5EF4-FFF2-40B4-BE49-F238E27FC236}">
                  <a16:creationId xmlns:a16="http://schemas.microsoft.com/office/drawing/2014/main" id="{B8104D70-3290-496A-9A24-A5963795A6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6" name="Freeform 11">
              <a:extLst>
                <a:ext uri="{FF2B5EF4-FFF2-40B4-BE49-F238E27FC236}">
                  <a16:creationId xmlns:a16="http://schemas.microsoft.com/office/drawing/2014/main" id="{90225A82-C02B-4C23-BEC5-069F663B69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7" name="Freeform 12">
              <a:extLst>
                <a:ext uri="{FF2B5EF4-FFF2-40B4-BE49-F238E27FC236}">
                  <a16:creationId xmlns:a16="http://schemas.microsoft.com/office/drawing/2014/main" id="{9940214F-AB3C-4A00-B9B5-3FF70831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8" name="Freeform 13">
              <a:extLst>
                <a:ext uri="{FF2B5EF4-FFF2-40B4-BE49-F238E27FC236}">
                  <a16:creationId xmlns:a16="http://schemas.microsoft.com/office/drawing/2014/main" id="{9620B14C-2A15-4B80-8A04-09E535BBB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39" name="Freeform 14">
              <a:extLst>
                <a:ext uri="{FF2B5EF4-FFF2-40B4-BE49-F238E27FC236}">
                  <a16:creationId xmlns:a16="http://schemas.microsoft.com/office/drawing/2014/main" id="{738A3342-0ECF-43D0-A40D-0295055B8B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0" name="Freeform 15">
              <a:extLst>
                <a:ext uri="{FF2B5EF4-FFF2-40B4-BE49-F238E27FC236}">
                  <a16:creationId xmlns:a16="http://schemas.microsoft.com/office/drawing/2014/main" id="{A706DFD1-2A66-44E1-9614-11841F3BD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1" name="Freeform 16">
              <a:extLst>
                <a:ext uri="{FF2B5EF4-FFF2-40B4-BE49-F238E27FC236}">
                  <a16:creationId xmlns:a16="http://schemas.microsoft.com/office/drawing/2014/main" id="{848B849E-3153-4B09-8B99-1918ED2ADE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2" name="Freeform 17">
              <a:extLst>
                <a:ext uri="{FF2B5EF4-FFF2-40B4-BE49-F238E27FC236}">
                  <a16:creationId xmlns:a16="http://schemas.microsoft.com/office/drawing/2014/main" id="{7553E3B0-5F49-4208-89B4-45B2E0FCA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3" name="Freeform 18">
              <a:extLst>
                <a:ext uri="{FF2B5EF4-FFF2-40B4-BE49-F238E27FC236}">
                  <a16:creationId xmlns:a16="http://schemas.microsoft.com/office/drawing/2014/main" id="{CBC7B8D1-D26C-4940-BD35-F095FB3933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4" name="Freeform 19">
              <a:extLst>
                <a:ext uri="{FF2B5EF4-FFF2-40B4-BE49-F238E27FC236}">
                  <a16:creationId xmlns:a16="http://schemas.microsoft.com/office/drawing/2014/main" id="{B9C4931D-82F1-4718-BA6F-05EA7FD1BF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5" name="Freeform 20">
              <a:extLst>
                <a:ext uri="{FF2B5EF4-FFF2-40B4-BE49-F238E27FC236}">
                  <a16:creationId xmlns:a16="http://schemas.microsoft.com/office/drawing/2014/main" id="{5411A3E3-12D3-4247-A80D-EC24CB0BD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6" name="Freeform 21">
              <a:extLst>
                <a:ext uri="{FF2B5EF4-FFF2-40B4-BE49-F238E27FC236}">
                  <a16:creationId xmlns:a16="http://schemas.microsoft.com/office/drawing/2014/main" id="{C355F1FB-0DC3-41F9-8BC2-B3DFCB5B5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7" name="Freeform 22">
              <a:extLst>
                <a:ext uri="{FF2B5EF4-FFF2-40B4-BE49-F238E27FC236}">
                  <a16:creationId xmlns:a16="http://schemas.microsoft.com/office/drawing/2014/main" id="{37666FAD-9605-43EA-AA92-8EF121F8E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8" name="Freeform 23">
              <a:extLst>
                <a:ext uri="{FF2B5EF4-FFF2-40B4-BE49-F238E27FC236}">
                  <a16:creationId xmlns:a16="http://schemas.microsoft.com/office/drawing/2014/main" id="{27D2E555-66C9-44A4-91EF-1112FC232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49" name="Freeform 24">
              <a:extLst>
                <a:ext uri="{FF2B5EF4-FFF2-40B4-BE49-F238E27FC236}">
                  <a16:creationId xmlns:a16="http://schemas.microsoft.com/office/drawing/2014/main" id="{648675C7-F949-421C-ACEF-F8A507713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0" name="Freeform 25">
              <a:extLst>
                <a:ext uri="{FF2B5EF4-FFF2-40B4-BE49-F238E27FC236}">
                  <a16:creationId xmlns:a16="http://schemas.microsoft.com/office/drawing/2014/main" id="{7E36DDA8-4797-4E2E-BA60-173935014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1" name="Freeform 26">
              <a:extLst>
                <a:ext uri="{FF2B5EF4-FFF2-40B4-BE49-F238E27FC236}">
                  <a16:creationId xmlns:a16="http://schemas.microsoft.com/office/drawing/2014/main" id="{3C5BD196-BB9B-4207-A411-A94D4759A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2" name="Freeform 27">
              <a:extLst>
                <a:ext uri="{FF2B5EF4-FFF2-40B4-BE49-F238E27FC236}">
                  <a16:creationId xmlns:a16="http://schemas.microsoft.com/office/drawing/2014/main" id="{10790C8B-A016-4479-B413-7F859F28B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3" name="Freeform 28">
              <a:extLst>
                <a:ext uri="{FF2B5EF4-FFF2-40B4-BE49-F238E27FC236}">
                  <a16:creationId xmlns:a16="http://schemas.microsoft.com/office/drawing/2014/main" id="{17BAAB5C-16F2-4569-99E7-4B781CD0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4" name="Freeform 29">
              <a:extLst>
                <a:ext uri="{FF2B5EF4-FFF2-40B4-BE49-F238E27FC236}">
                  <a16:creationId xmlns:a16="http://schemas.microsoft.com/office/drawing/2014/main" id="{C922A237-A537-4365-80AA-0957F9DE1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5" name="Freeform 30">
              <a:extLst>
                <a:ext uri="{FF2B5EF4-FFF2-40B4-BE49-F238E27FC236}">
                  <a16:creationId xmlns:a16="http://schemas.microsoft.com/office/drawing/2014/main" id="{F6FAFBCC-D278-4666-9F12-BA279A9BD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6" name="Freeform 31">
              <a:extLst>
                <a:ext uri="{FF2B5EF4-FFF2-40B4-BE49-F238E27FC236}">
                  <a16:creationId xmlns:a16="http://schemas.microsoft.com/office/drawing/2014/main" id="{F4A8C2FC-8BA7-497F-A1CE-5B7820A73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7" name="Freeform 32">
              <a:extLst>
                <a:ext uri="{FF2B5EF4-FFF2-40B4-BE49-F238E27FC236}">
                  <a16:creationId xmlns:a16="http://schemas.microsoft.com/office/drawing/2014/main" id="{2CE7C26A-B719-40C5-B421-C2676089D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8" name="Rectangle 33">
              <a:extLst>
                <a:ext uri="{FF2B5EF4-FFF2-40B4-BE49-F238E27FC236}">
                  <a16:creationId xmlns:a16="http://schemas.microsoft.com/office/drawing/2014/main" id="{72ACC212-C2F9-463A-BFA5-F1AD779E8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59" name="Freeform 34">
              <a:extLst>
                <a:ext uri="{FF2B5EF4-FFF2-40B4-BE49-F238E27FC236}">
                  <a16:creationId xmlns:a16="http://schemas.microsoft.com/office/drawing/2014/main" id="{AD328EFE-18A4-42B3-B74F-503C8317D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0" name="Freeform 35">
              <a:extLst>
                <a:ext uri="{FF2B5EF4-FFF2-40B4-BE49-F238E27FC236}">
                  <a16:creationId xmlns:a16="http://schemas.microsoft.com/office/drawing/2014/main" id="{D7FB270C-03D7-4536-B125-D8E54B76E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1" name="Freeform 36">
              <a:extLst>
                <a:ext uri="{FF2B5EF4-FFF2-40B4-BE49-F238E27FC236}">
                  <a16:creationId xmlns:a16="http://schemas.microsoft.com/office/drawing/2014/main" id="{0B867CE6-C17C-4EE7-9EC8-E57353432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2" name="Freeform 37">
              <a:extLst>
                <a:ext uri="{FF2B5EF4-FFF2-40B4-BE49-F238E27FC236}">
                  <a16:creationId xmlns:a16="http://schemas.microsoft.com/office/drawing/2014/main" id="{EE513B41-760A-4991-8DAD-04A0D05E6A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3" name="Freeform 38">
              <a:extLst>
                <a:ext uri="{FF2B5EF4-FFF2-40B4-BE49-F238E27FC236}">
                  <a16:creationId xmlns:a16="http://schemas.microsoft.com/office/drawing/2014/main" id="{D28B37BF-0DF5-4B46-BBAE-813A59D8A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4" name="Freeform 39">
              <a:extLst>
                <a:ext uri="{FF2B5EF4-FFF2-40B4-BE49-F238E27FC236}">
                  <a16:creationId xmlns:a16="http://schemas.microsoft.com/office/drawing/2014/main" id="{B3856351-DA6B-4AAE-BE60-A31E6A10E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5" name="Freeform 40">
              <a:extLst>
                <a:ext uri="{FF2B5EF4-FFF2-40B4-BE49-F238E27FC236}">
                  <a16:creationId xmlns:a16="http://schemas.microsoft.com/office/drawing/2014/main" id="{415E333C-02FC-4CDE-87D4-7DAF8881CD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6" name="Freeform 41">
              <a:extLst>
                <a:ext uri="{FF2B5EF4-FFF2-40B4-BE49-F238E27FC236}">
                  <a16:creationId xmlns:a16="http://schemas.microsoft.com/office/drawing/2014/main" id="{A950DB55-CEC0-49E7-B5B4-CB8DFC857C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7" name="Freeform 42">
              <a:extLst>
                <a:ext uri="{FF2B5EF4-FFF2-40B4-BE49-F238E27FC236}">
                  <a16:creationId xmlns:a16="http://schemas.microsoft.com/office/drawing/2014/main" id="{9A847BF2-FA95-4C6B-AA0D-AE1D7A18C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8" name="Freeform 43">
              <a:extLst>
                <a:ext uri="{FF2B5EF4-FFF2-40B4-BE49-F238E27FC236}">
                  <a16:creationId xmlns:a16="http://schemas.microsoft.com/office/drawing/2014/main" id="{C03E2F1A-D32B-44D4-9432-CCEB4AC164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69" name="Freeform 44">
              <a:extLst>
                <a:ext uri="{FF2B5EF4-FFF2-40B4-BE49-F238E27FC236}">
                  <a16:creationId xmlns:a16="http://schemas.microsoft.com/office/drawing/2014/main" id="{D4393ADC-E434-4A5E-B113-04982B31A9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0" name="Rectangle 45">
              <a:extLst>
                <a:ext uri="{FF2B5EF4-FFF2-40B4-BE49-F238E27FC236}">
                  <a16:creationId xmlns:a16="http://schemas.microsoft.com/office/drawing/2014/main" id="{AC805683-400C-4821-9E62-D79987EE0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1" name="Freeform 46">
              <a:extLst>
                <a:ext uri="{FF2B5EF4-FFF2-40B4-BE49-F238E27FC236}">
                  <a16:creationId xmlns:a16="http://schemas.microsoft.com/office/drawing/2014/main" id="{275AF161-2BC4-4A11-98FE-805DE8226C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2" name="Freeform 47">
              <a:extLst>
                <a:ext uri="{FF2B5EF4-FFF2-40B4-BE49-F238E27FC236}">
                  <a16:creationId xmlns:a16="http://schemas.microsoft.com/office/drawing/2014/main" id="{43ACCAAC-4E58-42B8-8743-8C3D7D037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3" name="Freeform 48">
              <a:extLst>
                <a:ext uri="{FF2B5EF4-FFF2-40B4-BE49-F238E27FC236}">
                  <a16:creationId xmlns:a16="http://schemas.microsoft.com/office/drawing/2014/main" id="{D9C22B98-9E1E-459B-8342-838398587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4" name="Freeform 49">
              <a:extLst>
                <a:ext uri="{FF2B5EF4-FFF2-40B4-BE49-F238E27FC236}">
                  <a16:creationId xmlns:a16="http://schemas.microsoft.com/office/drawing/2014/main" id="{51E13592-5EAD-4DD7-AB0E-80909D5A9C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5" name="Freeform 50">
              <a:extLst>
                <a:ext uri="{FF2B5EF4-FFF2-40B4-BE49-F238E27FC236}">
                  <a16:creationId xmlns:a16="http://schemas.microsoft.com/office/drawing/2014/main" id="{177B0BE8-838F-4DA0-B84D-9BE3601B9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6" name="Freeform 51">
              <a:extLst>
                <a:ext uri="{FF2B5EF4-FFF2-40B4-BE49-F238E27FC236}">
                  <a16:creationId xmlns:a16="http://schemas.microsoft.com/office/drawing/2014/main" id="{71B9A396-48C2-44E8-AB44-A400C57BF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7" name="Freeform 52">
              <a:extLst>
                <a:ext uri="{FF2B5EF4-FFF2-40B4-BE49-F238E27FC236}">
                  <a16:creationId xmlns:a16="http://schemas.microsoft.com/office/drawing/2014/main" id="{792BBEE4-C104-47CE-B119-4F5BEDFF2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8" name="Freeform 53">
              <a:extLst>
                <a:ext uri="{FF2B5EF4-FFF2-40B4-BE49-F238E27FC236}">
                  <a16:creationId xmlns:a16="http://schemas.microsoft.com/office/drawing/2014/main" id="{1EC14444-CFCD-4626-A3F9-5684BCBD5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79" name="Freeform 54">
              <a:extLst>
                <a:ext uri="{FF2B5EF4-FFF2-40B4-BE49-F238E27FC236}">
                  <a16:creationId xmlns:a16="http://schemas.microsoft.com/office/drawing/2014/main" id="{4FC7860D-7738-4EB8-B7D1-B3321EE712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0" name="Freeform 55">
              <a:extLst>
                <a:ext uri="{FF2B5EF4-FFF2-40B4-BE49-F238E27FC236}">
                  <a16:creationId xmlns:a16="http://schemas.microsoft.com/office/drawing/2014/main" id="{B1C5A633-1B89-41D8-8540-0B7DB1230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1" name="Freeform 56">
              <a:extLst>
                <a:ext uri="{FF2B5EF4-FFF2-40B4-BE49-F238E27FC236}">
                  <a16:creationId xmlns:a16="http://schemas.microsoft.com/office/drawing/2014/main" id="{585BD60A-4B86-4B93-8F7F-F5C76D4D37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2" name="Freeform 57">
              <a:extLst>
                <a:ext uri="{FF2B5EF4-FFF2-40B4-BE49-F238E27FC236}">
                  <a16:creationId xmlns:a16="http://schemas.microsoft.com/office/drawing/2014/main" id="{D0260F69-84C9-4376-B729-4759CA2B4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83" name="Freeform 58">
              <a:extLst>
                <a:ext uri="{FF2B5EF4-FFF2-40B4-BE49-F238E27FC236}">
                  <a16:creationId xmlns:a16="http://schemas.microsoft.com/office/drawing/2014/main" id="{DB8C9509-D4CC-4342-B3BF-9661E7454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927" y="618518"/>
            <a:ext cx="11116958" cy="1478570"/>
          </a:xfrm>
        </p:spPr>
        <p:txBody>
          <a:bodyPr>
            <a:normAutofit/>
          </a:bodyPr>
          <a:lstStyle/>
          <a:p>
            <a:r>
              <a:rPr lang="ru-RU" sz="2000" dirty="0"/>
              <a:t>9. Беседа по картинкам «Как надо беречь диких животных и как надо себя вести в дикой природе». Составление «РОМАШКИ»</a:t>
            </a:r>
          </a:p>
        </p:txBody>
      </p:sp>
      <p:cxnSp>
        <p:nvCxnSpPr>
          <p:cNvPr id="9285" name="Straight Connector 9284">
            <a:extLst>
              <a:ext uri="{FF2B5EF4-FFF2-40B4-BE49-F238E27FC236}">
                <a16:creationId xmlns:a16="http://schemas.microsoft.com/office/drawing/2014/main" id="{CDE96CB5-2821-46EA-8A28-B2B95B2EF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32483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9287" name="Straight Connector 9286">
            <a:extLst>
              <a:ext uri="{FF2B5EF4-FFF2-40B4-BE49-F238E27FC236}">
                <a16:creationId xmlns:a16="http://schemas.microsoft.com/office/drawing/2014/main" id="{25C94745-2EDE-4721-A55D-F88C6D632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4635583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pic>
        <p:nvPicPr>
          <p:cNvPr id="6" name="Объект 5" descr="Изображение выглядит как одежда, Человеческое лицо, мальчи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DC5F652-8647-EBAA-67B6-0B6AB05C0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85" y="3292986"/>
            <a:ext cx="2657945" cy="3541712"/>
          </a:xfrm>
        </p:spPr>
      </p:pic>
      <p:pic>
        <p:nvPicPr>
          <p:cNvPr id="10" name="Рисунок 9" descr="Изображение выглядит как Человеческое лицо, одежда, девочк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8DFAABF-AF18-D3EF-2675-781C2C4508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1" y="3191671"/>
            <a:ext cx="4856626" cy="364247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ребено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FECE7416-2E23-B363-CA68-105E6B5C5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840" y="1417274"/>
            <a:ext cx="3876511" cy="290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50A46FC-4DAE-F294-A62F-AB8C08038D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16" y="202095"/>
            <a:ext cx="6906027" cy="65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079" y="71562"/>
            <a:ext cx="9199658" cy="5722748"/>
          </a:xfrm>
        </p:spPr>
        <p:txBody>
          <a:bodyPr>
            <a:normAutofit/>
          </a:bodyPr>
          <a:lstStyle/>
          <a:p>
            <a:r>
              <a:rPr lang="ru-RU" dirty="0"/>
              <a:t>10. ПРОСМОТР МУЛЬТФИЛЬМОВ ПРО ЖИВОТНЫХ:</a:t>
            </a:r>
            <a:br>
              <a:rPr lang="ru-RU" dirty="0"/>
            </a:br>
            <a:r>
              <a:rPr lang="ru-RU" dirty="0"/>
              <a:t>«Винни-пух», «Умка», «Серая шейка» и т.д. обсуждение…</a:t>
            </a:r>
            <a:br>
              <a:rPr lang="ru-RU" dirty="0"/>
            </a:br>
            <a:r>
              <a:rPr lang="ru-RU" dirty="0"/>
              <a:t>11. Художественно-эстетическое развитие.</a:t>
            </a:r>
            <a:br>
              <a:rPr lang="ru-RU" dirty="0"/>
            </a:br>
            <a:r>
              <a:rPr lang="ru-RU" dirty="0"/>
              <a:t>Лепка «Кошечка»</a:t>
            </a:r>
            <a:br>
              <a:rPr lang="ru-RU" dirty="0"/>
            </a:br>
            <a:r>
              <a:rPr lang="ru-RU" dirty="0"/>
              <a:t>Рисование-раскраски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82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тское искусство, ребенок, начинающий ходить, Человеческое лицо, пишущи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139D25E2-9F0A-CB7F-B67F-D2720361F0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39" y="2959508"/>
            <a:ext cx="4804697" cy="3603523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етское искусство, мальчик, ребенок, начинающий ходить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49E3023-14F1-2F83-8651-28C633F6B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29" y="0"/>
            <a:ext cx="5099664" cy="382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5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одежда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6D49E6DB-780F-9681-7C94-9150FB76D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4" y="2930014"/>
            <a:ext cx="5076723" cy="3807542"/>
          </a:xfrm>
          <a:prstGeom prst="rect">
            <a:avLst/>
          </a:prstGeom>
        </p:spPr>
      </p:pic>
      <p:pic>
        <p:nvPicPr>
          <p:cNvPr id="7" name="Рисунок 6" descr="Изображение выглядит как одежда, человек, обув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E4457E06-D454-34B5-2FCA-A902D9E92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96" y="0"/>
            <a:ext cx="5633884" cy="422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72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967" y="538489"/>
            <a:ext cx="10816823" cy="2025526"/>
          </a:xfrm>
        </p:spPr>
        <p:txBody>
          <a:bodyPr>
            <a:normAutofit/>
          </a:bodyPr>
          <a:lstStyle/>
          <a:p>
            <a:r>
              <a:rPr lang="en-US" dirty="0"/>
              <a:t>III </a:t>
            </a:r>
            <a:r>
              <a:rPr lang="ru-RU" dirty="0"/>
              <a:t>ЭТАП. Итоговый</a:t>
            </a:r>
            <a:br>
              <a:rPr lang="ru-RU" dirty="0"/>
            </a:br>
            <a:r>
              <a:rPr lang="ru-RU" dirty="0"/>
              <a:t>фото-</a:t>
            </a:r>
            <a:r>
              <a:rPr lang="ru-RU" dirty="0" err="1"/>
              <a:t>выстАвка</a:t>
            </a:r>
            <a:r>
              <a:rPr lang="ru-RU" dirty="0"/>
              <a:t>- «Мой домашний питомец».</a:t>
            </a:r>
          </a:p>
        </p:txBody>
      </p:sp>
      <p:pic>
        <p:nvPicPr>
          <p:cNvPr id="5" name="Рисунок 4" descr="Изображение выглядит как искусство, коллекция, коллаж, картина&#10;&#10;Автоматически созданное описание">
            <a:extLst>
              <a:ext uri="{FF2B5EF4-FFF2-40B4-BE49-F238E27FC236}">
                <a16:creationId xmlns:a16="http://schemas.microsoft.com/office/drawing/2014/main" id="{34D8A706-B91D-EC14-9200-2C6CCCBDCF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335280"/>
            <a:ext cx="1100007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290" y="206734"/>
            <a:ext cx="8972120" cy="1129086"/>
          </a:xfrm>
        </p:spPr>
        <p:txBody>
          <a:bodyPr>
            <a:normAutofit fontScale="90000"/>
          </a:bodyPr>
          <a:lstStyle/>
          <a:p>
            <a:r>
              <a:rPr lang="en-US" dirty="0"/>
              <a:t>III </a:t>
            </a:r>
            <a:r>
              <a:rPr lang="ru-RU" dirty="0"/>
              <a:t>этап. Заключительный</a:t>
            </a:r>
            <a:br>
              <a:rPr lang="ru-RU" dirty="0"/>
            </a:br>
            <a:r>
              <a:rPr lang="ru-RU" dirty="0"/>
              <a:t>фото-выставка «Мой домашний питомец».</a:t>
            </a:r>
          </a:p>
        </p:txBody>
      </p:sp>
      <p:pic>
        <p:nvPicPr>
          <p:cNvPr id="5" name="Объект 4" descr="Изображение выглядит как одежда, Человеческое лицо, в помещении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DD22C963-06AA-0D3D-0948-02676C15D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3" y="1335820"/>
            <a:ext cx="4722282" cy="3541712"/>
          </a:xfrm>
        </p:spPr>
      </p:pic>
      <p:pic>
        <p:nvPicPr>
          <p:cNvPr id="8" name="Рисунок 7" descr="Изображение выглядит как одежда, мальчик, человек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F05D9DA0-1EA3-6003-A776-DAD73787EB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819" y="2925573"/>
            <a:ext cx="4967591" cy="37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4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Человеческое лицо, мальчик, ребенок, начинающий ходить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47137FDA-1376-AD4D-BF18-653498131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97" y="136186"/>
            <a:ext cx="5768503" cy="43263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856204-C5E0-E6C2-44E9-4FFB9EA202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961" y="2127924"/>
            <a:ext cx="5969541" cy="44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58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B0F0"/>
                </a:solidFill>
              </a:rPr>
              <a:t>Пусть они всегда будут с нами.</a:t>
            </a:r>
          </a:p>
        </p:txBody>
      </p:sp>
      <p:pic>
        <p:nvPicPr>
          <p:cNvPr id="16386" name="Picture 2" descr="https://sterium.com/files/BlogPost/421/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6544" y="2097088"/>
            <a:ext cx="11615736" cy="44023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40418"/>
      </p:ext>
    </p:extLst>
  </p:cSld>
  <p:clrMapOvr>
    <a:masterClrMapping/>
  </p:clrMapOvr>
  <p:transition spd="slow">
    <p:wheel spokes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1464" y="667911"/>
            <a:ext cx="2122999" cy="5387008"/>
          </a:xfrm>
        </p:spPr>
        <p:txBody>
          <a:bodyPr/>
          <a:lstStyle/>
          <a:p>
            <a:r>
              <a:rPr lang="ru-RU" dirty="0"/>
              <a:t>Мы жители одной планеты</a:t>
            </a:r>
          </a:p>
        </p:txBody>
      </p:sp>
      <p:pic>
        <p:nvPicPr>
          <p:cNvPr id="4" name="Picture 4" descr="http://obshe.net/upload/000/u11/35/3b/2bbddb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91269"/>
            <a:ext cx="9022307" cy="6766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911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С 1931 года ежегодно празднуют международный день защиты животных.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4482" y="2033242"/>
            <a:ext cx="10832839" cy="4206240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Цель проекта</a:t>
            </a:r>
            <a:r>
              <a:rPr lang="ru-RU" dirty="0"/>
              <a:t>: познакомить детей с жизнью животных, место обитания, привить любовь к братьям нашим меньшим.</a:t>
            </a:r>
          </a:p>
          <a:p>
            <a:pPr marL="0" indent="0">
              <a:buNone/>
            </a:pPr>
            <a:r>
              <a:rPr lang="ru-RU" b="1" dirty="0"/>
              <a:t>Задачи</a:t>
            </a:r>
            <a:r>
              <a:rPr lang="ru-RU" dirty="0"/>
              <a:t>: развивать устойчивый познавательный интерес к диким и домашним животным.</a:t>
            </a:r>
          </a:p>
          <a:p>
            <a:pPr marL="0" indent="0">
              <a:buNone/>
            </a:pPr>
            <a:r>
              <a:rPr lang="ru-RU" b="1" dirty="0"/>
              <a:t>Ожидаемый результат</a:t>
            </a:r>
            <a:r>
              <a:rPr lang="ru-RU" dirty="0"/>
              <a:t>: дети овладевают знаниями о поведении диких и домашних животных, речевая активность возрастёт и дети смогут анализировать свои поступки и поступки других.</a:t>
            </a:r>
          </a:p>
        </p:txBody>
      </p:sp>
    </p:spTree>
    <p:extLst>
      <p:ext uri="{BB962C8B-B14F-4D97-AF65-F5344CB8AC3E}">
        <p14:creationId xmlns:p14="http://schemas.microsoft.com/office/powerpoint/2010/main" val="292683494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110" y="726895"/>
            <a:ext cx="10762860" cy="5412647"/>
          </a:xfrm>
        </p:spPr>
        <p:txBody>
          <a:bodyPr>
            <a:normAutofit/>
          </a:bodyPr>
          <a:lstStyle/>
          <a:p>
            <a:r>
              <a:rPr lang="ru-RU" dirty="0"/>
              <a:t>                  </a:t>
            </a:r>
            <a:r>
              <a:rPr lang="en-US" dirty="0"/>
              <a:t>I</a:t>
            </a:r>
            <a:r>
              <a:rPr lang="ru-RU" dirty="0"/>
              <a:t> ЭТАП-Подготовительный</a:t>
            </a:r>
            <a:br>
              <a:rPr lang="ru-RU" sz="2400" dirty="0"/>
            </a:br>
            <a:r>
              <a:rPr lang="ru-RU" sz="2400" dirty="0"/>
              <a:t>определение темы, цели педагогом.</a:t>
            </a:r>
            <a:br>
              <a:rPr lang="ru-RU" sz="2400" dirty="0"/>
            </a:br>
            <a:r>
              <a:rPr lang="ru-RU" sz="2400" dirty="0"/>
              <a:t>На данном этапе решила задачи:</a:t>
            </a:r>
            <a:br>
              <a:rPr lang="ru-RU" sz="2400" dirty="0"/>
            </a:br>
            <a:r>
              <a:rPr lang="ru-RU" sz="2400" dirty="0"/>
              <a:t>-Пополнение книжного уголка</a:t>
            </a:r>
            <a:br>
              <a:rPr lang="ru-RU" sz="2400" dirty="0"/>
            </a:br>
            <a:r>
              <a:rPr lang="ru-RU" sz="2400" dirty="0"/>
              <a:t>-Пополнение развивающей среды в группе</a:t>
            </a:r>
            <a:br>
              <a:rPr lang="ru-RU" sz="2400" dirty="0"/>
            </a:br>
            <a:r>
              <a:rPr lang="ru-RU" sz="2400" dirty="0"/>
              <a:t>       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0106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931572"/>
          </a:xfrm>
        </p:spPr>
        <p:txBody>
          <a:bodyPr>
            <a:normAutofit/>
          </a:bodyPr>
          <a:lstStyle/>
          <a:p>
            <a:r>
              <a:rPr lang="en-US" dirty="0"/>
              <a:t>II </a:t>
            </a:r>
            <a:r>
              <a:rPr lang="ru-RU" dirty="0"/>
              <a:t>этап. Основной этап реализации проекта.</a:t>
            </a:r>
            <a:br>
              <a:rPr lang="ru-RU" dirty="0"/>
            </a:br>
            <a:r>
              <a:rPr lang="ru-RU" sz="2000" dirty="0"/>
              <a:t>Цель основного этапа: социально-нравственное воспитание дошкольников на основе бесед, чтение художественной литературы, просмотр и обсуждение мультфильмов.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1. Физическое развитие</a:t>
            </a:r>
            <a:br>
              <a:rPr lang="ru-RU" sz="2000" dirty="0"/>
            </a:br>
            <a:r>
              <a:rPr lang="ru-RU" sz="2000" dirty="0"/>
              <a:t>П/ИГРЫ «Медведь и пчёлы», «Попади в цель», «Лохматый пёс», «Совушка сова».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2. Экология</a:t>
            </a:r>
            <a:br>
              <a:rPr lang="ru-RU" sz="2000" dirty="0"/>
            </a:br>
            <a:r>
              <a:rPr lang="ru-RU" sz="2000" dirty="0"/>
              <a:t>Беседа о том как звери готовятся к зиме.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3.Физические минутки с имитацией различных животных.</a:t>
            </a:r>
            <a:br>
              <a:rPr lang="ru-RU" sz="2000" dirty="0"/>
            </a:b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4.  ФЭМП «Собери животное»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7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ебенок, начинающий ходить, одежда, Человеческое лицо, игра&#10;&#10;Автоматически созданное описание">
            <a:extLst>
              <a:ext uri="{FF2B5EF4-FFF2-40B4-BE49-F238E27FC236}">
                <a16:creationId xmlns:a16="http://schemas.microsoft.com/office/drawing/2014/main" id="{DCBA590A-60F9-E66C-FD08-090F6145C9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299"/>
            <a:ext cx="4034503" cy="3025877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ребенок, начинающий ходить, челове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1F509845-0605-ECF3-D5F3-2D115F1EA6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2" y="100479"/>
            <a:ext cx="4211887" cy="3158915"/>
          </a:xfrm>
          <a:prstGeom prst="rect">
            <a:avLst/>
          </a:prstGeom>
        </p:spPr>
      </p:pic>
      <p:pic>
        <p:nvPicPr>
          <p:cNvPr id="7" name="Рисунок 6" descr="Изображение выглядит как Человеческое лицо, мальчик, одежд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8B2A1253-11C2-F164-B8FF-7AA791B47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60" y="3603824"/>
            <a:ext cx="4211887" cy="3158915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человек, Человеческое лицо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D7F54028-D1DA-2B25-0F79-7A7A79A16F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7" y="3598606"/>
            <a:ext cx="4345858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1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E20A7D1-C4EF-CCB4-FCE9-38BDBC1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287760"/>
          </a:xfrm>
        </p:spPr>
        <p:txBody>
          <a:bodyPr>
            <a:normAutofit/>
          </a:bodyPr>
          <a:lstStyle/>
          <a:p>
            <a:r>
              <a:rPr lang="ru-RU" dirty="0"/>
              <a:t>5. Д/и «Четвёртый лишний», «Найди пару», «Оком я говорю», «Кто перепутал дом», «Чей детёныш», «О ком я говорю»</a:t>
            </a:r>
            <a:br>
              <a:rPr lang="ru-RU" dirty="0"/>
            </a:br>
            <a:br>
              <a:rPr lang="ru-RU" dirty="0"/>
            </a:br>
            <a:r>
              <a:rPr lang="ru-RU" dirty="0"/>
              <a:t>6. Рассматривание иллюстраций «Домашние и дикие животные».</a:t>
            </a:r>
            <a:br>
              <a:rPr lang="ru-RU" dirty="0"/>
            </a:br>
            <a:br>
              <a:rPr lang="ru-RU" dirty="0"/>
            </a:br>
            <a:r>
              <a:rPr lang="ru-RU" dirty="0"/>
              <a:t>7. Загадки о животных.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920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773" y="173245"/>
            <a:ext cx="9905998" cy="1478570"/>
          </a:xfrm>
        </p:spPr>
        <p:txBody>
          <a:bodyPr/>
          <a:lstStyle/>
          <a:p>
            <a:r>
              <a:rPr lang="ru-RU" dirty="0"/>
              <a:t>8. Разучивание стихов по ментальной карте. Чтение пословиц и поговорок.</a:t>
            </a:r>
          </a:p>
        </p:txBody>
      </p:sp>
      <p:pic>
        <p:nvPicPr>
          <p:cNvPr id="5" name="Рисунок 4" descr="Изображение выглядит как текст, Детское искусств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A035BCA2-5C81-C7B6-AB76-BD185D0F5C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831" y="1646781"/>
            <a:ext cx="3253161" cy="433754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медведь, Фигурка животного, слон&#10;&#10;Автоматически созданное описание">
            <a:extLst>
              <a:ext uri="{FF2B5EF4-FFF2-40B4-BE49-F238E27FC236}">
                <a16:creationId xmlns:a16="http://schemas.microsoft.com/office/drawing/2014/main" id="{2A51895B-F9F9-45F3-9C35-705E1CA200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93" y="2090052"/>
            <a:ext cx="4201653" cy="315124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мультфильм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EB58A770-85AD-B487-7DE3-6295802D3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3" y="1651815"/>
            <a:ext cx="3344197" cy="44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4473C-5C76-D22A-38B3-64B402FF4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9. Чтение художественной литературы.</a:t>
            </a:r>
          </a:p>
        </p:txBody>
      </p:sp>
      <p:pic>
        <p:nvPicPr>
          <p:cNvPr id="5" name="Объект 4" descr="Изображение выглядит как ребенок, начинающий ходить, одежда, человек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355FC3-DFD8-57F2-1EAB-50A319ED1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94" y="1769353"/>
            <a:ext cx="3646716" cy="4862289"/>
          </a:xfrm>
        </p:spPr>
      </p:pic>
      <p:pic>
        <p:nvPicPr>
          <p:cNvPr id="7" name="Рисунок 6" descr="Изображение выглядит как одежда, Детское искусство, книга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77C3D6E6-D70B-B3F5-C9CB-FB290607D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098" y="1769353"/>
            <a:ext cx="3570684" cy="476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35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Публикация, Книжная облож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84C53D0-648D-F86F-C3E0-FBD597800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6980"/>
            <a:ext cx="8908026" cy="66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392</TotalTime>
  <Words>385</Words>
  <Application>Microsoft Office PowerPoint</Application>
  <PresentationFormat>Широкоэкранный</PresentationFormat>
  <Paragraphs>19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Arial Black</vt:lpstr>
      <vt:lpstr>Tw Cen MT</vt:lpstr>
      <vt:lpstr>Контур</vt:lpstr>
      <vt:lpstr>Всемирный день защиты животных.4 октября.</vt:lpstr>
      <vt:lpstr>С 1931 года ежегодно празднуют международный день защиты животных.</vt:lpstr>
      <vt:lpstr>                  I ЭТАП-Подготовительный определение темы, цели педагогом. На данном этапе решила задачи: -Пополнение книжного уголка -Пополнение развивающей среды в группе         </vt:lpstr>
      <vt:lpstr>II этап. Основной этап реализации проекта. Цель основного этапа: социально-нравственное воспитание дошкольников на основе бесед, чтение художественной литературы, просмотр и обсуждение мультфильмов.  1. Физическое развитие П/ИГРЫ «Медведь и пчёлы», «Попади в цель», «Лохматый пёс», «Совушка сова».  2. Экология Беседа о том как звери готовятся к зиме.  3.Физические минутки с имитацией различных животных.   4.  ФЭМП «Собери животное»   </vt:lpstr>
      <vt:lpstr>Презентация PowerPoint</vt:lpstr>
      <vt:lpstr>5. Д/и «Четвёртый лишний», «Найди пару», «Оком я говорю», «Кто перепутал дом», «Чей детёныш», «О ком я говорю»  6. Рассматривание иллюстраций «Домашние и дикие животные».  7. Загадки о животных. </vt:lpstr>
      <vt:lpstr>8. Разучивание стихов по ментальной карте. Чтение пословиц и поговорок.</vt:lpstr>
      <vt:lpstr>9. Чтение художественной литературы.</vt:lpstr>
      <vt:lpstr>Презентация PowerPoint</vt:lpstr>
      <vt:lpstr>9. Беседа по картинкам «Как надо беречь диких животных и как надо себя вести в дикой природе». Составление «РОМАШКИ»</vt:lpstr>
      <vt:lpstr>Презентация PowerPoint</vt:lpstr>
      <vt:lpstr>10. ПРОСМОТР МУЛЬТФИЛЬМОВ ПРО ЖИВОТНЫХ: «Винни-пух», «Умка», «Серая шейка» и т.д. обсуждение… 11. Художественно-эстетическое развитие. Лепка «Кошечка» Рисование-раскраски </vt:lpstr>
      <vt:lpstr>Презентация PowerPoint</vt:lpstr>
      <vt:lpstr>Презентация PowerPoint</vt:lpstr>
      <vt:lpstr>III ЭТАП. Итоговый фото-выстАвка- «Мой домашний питомец».</vt:lpstr>
      <vt:lpstr>III этап. Заключительный фото-выставка «Мой домашний питомец».</vt:lpstr>
      <vt:lpstr>Презентация PowerPoint</vt:lpstr>
      <vt:lpstr>Пусть они всегда будут с нами.</vt:lpstr>
      <vt:lpstr>Мы жители одной планеты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Всемирный день защиты животных.</dc:title>
  <dc:creator>елена соловьева</dc:creator>
  <cp:lastModifiedBy>79233300226</cp:lastModifiedBy>
  <cp:revision>32</cp:revision>
  <dcterms:created xsi:type="dcterms:W3CDTF">2018-10-09T13:18:18Z</dcterms:created>
  <dcterms:modified xsi:type="dcterms:W3CDTF">2024-10-14T09:19:04Z</dcterms:modified>
</cp:coreProperties>
</file>