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59" r:id="rId4"/>
    <p:sldId id="260" r:id="rId5"/>
    <p:sldId id="261" r:id="rId6"/>
    <p:sldId id="263" r:id="rId7"/>
    <p:sldId id="280" r:id="rId8"/>
    <p:sldId id="270" r:id="rId9"/>
    <p:sldId id="279" r:id="rId10"/>
    <p:sldId id="278" r:id="rId11"/>
    <p:sldId id="282" r:id="rId12"/>
    <p:sldId id="265" r:id="rId13"/>
    <p:sldId id="276" r:id="rId14"/>
    <p:sldId id="289" r:id="rId15"/>
    <p:sldId id="277" r:id="rId16"/>
    <p:sldId id="285" r:id="rId17"/>
    <p:sldId id="283" r:id="rId18"/>
    <p:sldId id="284" r:id="rId19"/>
    <p:sldId id="288" r:id="rId2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0" autoAdjust="0"/>
    <p:restoredTop sz="94660"/>
  </p:normalViewPr>
  <p:slideViewPr>
    <p:cSldViewPr>
      <p:cViewPr varScale="1">
        <p:scale>
          <a:sx n="78" d="100"/>
          <a:sy n="78" d="100"/>
        </p:scale>
        <p:origin x="163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880" y="-10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774546-9E45-4D69-85BC-A944A157C2B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C320D1-25C3-4BF9-A8FB-7F5EA29F444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i="1" dirty="0">
              <a:latin typeface="Comic Sans MS" pitchFamily="66" charset="0"/>
            </a:rPr>
            <a:t>Игры</a:t>
          </a:r>
        </a:p>
      </dgm:t>
    </dgm:pt>
    <dgm:pt modelId="{CA3B9029-F209-444A-AD8F-44E6EDB14785}" type="parTrans" cxnId="{794D6CE3-735E-49E8-9EBE-1B72A1747C69}">
      <dgm:prSet/>
      <dgm:spPr/>
      <dgm:t>
        <a:bodyPr/>
        <a:lstStyle/>
        <a:p>
          <a:endParaRPr lang="ru-RU"/>
        </a:p>
      </dgm:t>
    </dgm:pt>
    <dgm:pt modelId="{250ED067-9954-4AC5-92FE-3C5F3EBA4D8B}" type="sibTrans" cxnId="{794D6CE3-735E-49E8-9EBE-1B72A1747C69}">
      <dgm:prSet/>
      <dgm:spPr/>
      <dgm:t>
        <a:bodyPr/>
        <a:lstStyle/>
        <a:p>
          <a:endParaRPr lang="ru-RU" dirty="0"/>
        </a:p>
      </dgm:t>
    </dgm:pt>
    <dgm:pt modelId="{7C4780C6-4480-4CCF-81D8-08A68451E2E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i="1" dirty="0">
              <a:latin typeface="Comic Sans MS" pitchFamily="66" charset="0"/>
            </a:rPr>
            <a:t>Работа с родителями</a:t>
          </a:r>
        </a:p>
      </dgm:t>
    </dgm:pt>
    <dgm:pt modelId="{38370535-66F2-4C48-AC48-E4272A4FE25F}" type="parTrans" cxnId="{EDDB2D9F-9278-4075-8851-EC84A6651B03}">
      <dgm:prSet/>
      <dgm:spPr/>
      <dgm:t>
        <a:bodyPr/>
        <a:lstStyle/>
        <a:p>
          <a:endParaRPr lang="ru-RU"/>
        </a:p>
      </dgm:t>
    </dgm:pt>
    <dgm:pt modelId="{98B8DF49-AB85-4BFA-BCDA-DACDC6E1CA7E}" type="sibTrans" cxnId="{EDDB2D9F-9278-4075-8851-EC84A6651B03}">
      <dgm:prSet/>
      <dgm:spPr/>
      <dgm:t>
        <a:bodyPr/>
        <a:lstStyle/>
        <a:p>
          <a:endParaRPr lang="ru-RU"/>
        </a:p>
      </dgm:t>
    </dgm:pt>
    <dgm:pt modelId="{564DD99B-8FDF-4C6D-A8AF-E2F26551012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i="1" dirty="0">
              <a:latin typeface="Comic Sans MS" pitchFamily="66" charset="0"/>
            </a:rPr>
            <a:t>Продуктивная деятельность</a:t>
          </a:r>
        </a:p>
      </dgm:t>
    </dgm:pt>
    <dgm:pt modelId="{5CC70DEC-A4FF-4ED8-86C4-E59D4E2E352D}" type="parTrans" cxnId="{D93B845A-B097-4135-9251-18D5B3A276C7}">
      <dgm:prSet/>
      <dgm:spPr/>
      <dgm:t>
        <a:bodyPr/>
        <a:lstStyle/>
        <a:p>
          <a:endParaRPr lang="ru-RU"/>
        </a:p>
      </dgm:t>
    </dgm:pt>
    <dgm:pt modelId="{C542E9E9-D1A4-4E7C-8F15-6B6ED2AE6854}" type="sibTrans" cxnId="{D93B845A-B097-4135-9251-18D5B3A276C7}">
      <dgm:prSet/>
      <dgm:spPr/>
      <dgm:t>
        <a:bodyPr/>
        <a:lstStyle/>
        <a:p>
          <a:endParaRPr lang="ru-RU"/>
        </a:p>
      </dgm:t>
    </dgm:pt>
    <dgm:pt modelId="{81CE49E1-07FF-437A-AFDC-4E93687201D0}">
      <dgm:prSet phldrT="[Текст]" custT="1"/>
      <dgm:spPr/>
      <dgm:t>
        <a:bodyPr/>
        <a:lstStyle/>
        <a:p>
          <a:r>
            <a:rPr lang="ru-RU" sz="2000" b="1" i="1" dirty="0">
              <a:latin typeface="Comic Sans MS" pitchFamily="66" charset="0"/>
            </a:rPr>
            <a:t>Реализация проекта</a:t>
          </a:r>
        </a:p>
      </dgm:t>
    </dgm:pt>
    <dgm:pt modelId="{2C848CEC-346E-417B-A9CC-B6DBDDBB6747}" type="parTrans" cxnId="{B5CD7CF7-E400-4AE7-AD56-F4C69E9CFA66}">
      <dgm:prSet/>
      <dgm:spPr/>
      <dgm:t>
        <a:bodyPr/>
        <a:lstStyle/>
        <a:p>
          <a:endParaRPr lang="ru-RU"/>
        </a:p>
      </dgm:t>
    </dgm:pt>
    <dgm:pt modelId="{7913C3C7-4DFB-401A-895D-C4AD9B7E68DA}" type="sibTrans" cxnId="{B5CD7CF7-E400-4AE7-AD56-F4C69E9CFA66}">
      <dgm:prSet/>
      <dgm:spPr/>
      <dgm:t>
        <a:bodyPr/>
        <a:lstStyle/>
        <a:p>
          <a:endParaRPr lang="ru-RU"/>
        </a:p>
      </dgm:t>
    </dgm:pt>
    <dgm:pt modelId="{A1ADEB5C-CC20-4F59-8AAA-07A08DCF326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i="0" dirty="0">
              <a:latin typeface="Comic Sans MS" pitchFamily="66" charset="0"/>
            </a:rPr>
            <a:t>Чтение художественной </a:t>
          </a:r>
          <a:r>
            <a:rPr lang="ru-RU" sz="2000" b="1" i="1" dirty="0">
              <a:latin typeface="Comic Sans MS" pitchFamily="66" charset="0"/>
            </a:rPr>
            <a:t>литературы</a:t>
          </a:r>
        </a:p>
      </dgm:t>
    </dgm:pt>
    <dgm:pt modelId="{B8F745E4-D0A4-430B-AEE4-6642F56DCD91}" type="parTrans" cxnId="{76B22209-3E13-4003-AC55-15D9DE2CBEED}">
      <dgm:prSet/>
      <dgm:spPr/>
      <dgm:t>
        <a:bodyPr/>
        <a:lstStyle/>
        <a:p>
          <a:endParaRPr lang="ru-RU"/>
        </a:p>
      </dgm:t>
    </dgm:pt>
    <dgm:pt modelId="{FF46B752-D66A-4BE1-9C23-A9F99C9301F9}" type="sibTrans" cxnId="{76B22209-3E13-4003-AC55-15D9DE2CBEED}">
      <dgm:prSet/>
      <dgm:spPr/>
      <dgm:t>
        <a:bodyPr/>
        <a:lstStyle/>
        <a:p>
          <a:endParaRPr lang="ru-RU"/>
        </a:p>
      </dgm:t>
    </dgm:pt>
    <dgm:pt modelId="{47CD2D9E-B6AF-448D-B047-C22A7EAAB4AC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i="1" dirty="0">
              <a:latin typeface="Comic Sans MS" pitchFamily="66" charset="0"/>
            </a:rPr>
            <a:t>Беседы</a:t>
          </a:r>
        </a:p>
        <a:p>
          <a:r>
            <a:rPr lang="ru-RU" sz="2400" b="1" i="1" dirty="0">
              <a:latin typeface="Comic Sans MS" pitchFamily="66" charset="0"/>
            </a:rPr>
            <a:t>занятия</a:t>
          </a:r>
        </a:p>
      </dgm:t>
    </dgm:pt>
    <dgm:pt modelId="{BD784198-D78D-4177-877E-AA894D2A44BA}" type="parTrans" cxnId="{9C7E2BE9-7AA1-40CE-B60B-5DEDCCB83193}">
      <dgm:prSet/>
      <dgm:spPr/>
      <dgm:t>
        <a:bodyPr/>
        <a:lstStyle/>
        <a:p>
          <a:endParaRPr lang="ru-RU"/>
        </a:p>
      </dgm:t>
    </dgm:pt>
    <dgm:pt modelId="{EDD81548-CCB3-4384-9992-55421C8C6030}" type="sibTrans" cxnId="{9C7E2BE9-7AA1-40CE-B60B-5DEDCCB83193}">
      <dgm:prSet/>
      <dgm:spPr/>
      <dgm:t>
        <a:bodyPr/>
        <a:lstStyle/>
        <a:p>
          <a:endParaRPr lang="ru-RU"/>
        </a:p>
      </dgm:t>
    </dgm:pt>
    <dgm:pt modelId="{3E29A432-A866-447A-8CC4-0E6A2BB2B027}" type="pres">
      <dgm:prSet presAssocID="{16774546-9E45-4D69-85BC-A944A157C2B3}" presName="Name0" presStyleCnt="0">
        <dgm:presLayoutVars>
          <dgm:dir/>
          <dgm:resizeHandles val="exact"/>
        </dgm:presLayoutVars>
      </dgm:prSet>
      <dgm:spPr/>
    </dgm:pt>
    <dgm:pt modelId="{5DBDBA8C-D20F-4684-834C-7EDA1EF4F2C9}" type="pres">
      <dgm:prSet presAssocID="{16774546-9E45-4D69-85BC-A944A157C2B3}" presName="cycle" presStyleCnt="0"/>
      <dgm:spPr/>
    </dgm:pt>
    <dgm:pt modelId="{DC226404-76AD-4F45-A5A1-1DCDBAB341BD}" type="pres">
      <dgm:prSet presAssocID="{C5C320D1-25C3-4BF9-A8FB-7F5EA29F444A}" presName="nodeFirstNode" presStyleLbl="node1" presStyleIdx="0" presStyleCnt="6" custScaleY="159348" custRadScaleRad="84677" custRadScaleInc="-7009">
        <dgm:presLayoutVars>
          <dgm:bulletEnabled val="1"/>
        </dgm:presLayoutVars>
      </dgm:prSet>
      <dgm:spPr/>
    </dgm:pt>
    <dgm:pt modelId="{E52828B0-53A3-4645-89F7-4DC3DD92CE3C}" type="pres">
      <dgm:prSet presAssocID="{250ED067-9954-4AC5-92FE-3C5F3EBA4D8B}" presName="sibTransFirstNode" presStyleLbl="bgShp" presStyleIdx="0" presStyleCnt="1"/>
      <dgm:spPr/>
    </dgm:pt>
    <dgm:pt modelId="{0358E0F0-5973-4258-87BC-C55EF19AB7D4}" type="pres">
      <dgm:prSet presAssocID="{47CD2D9E-B6AF-448D-B047-C22A7EAAB4AC}" presName="nodeFollowingNodes" presStyleLbl="node1" presStyleIdx="1" presStyleCnt="6" custScaleX="101717" custScaleY="159349" custRadScaleRad="114701" custRadScaleInc="27173">
        <dgm:presLayoutVars>
          <dgm:bulletEnabled val="1"/>
        </dgm:presLayoutVars>
      </dgm:prSet>
      <dgm:spPr/>
    </dgm:pt>
    <dgm:pt modelId="{F2F6C1EE-A127-440A-BC1D-AD16122AEBEC}" type="pres">
      <dgm:prSet presAssocID="{81CE49E1-07FF-437A-AFDC-4E93687201D0}" presName="nodeFollowingNodes" presStyleLbl="node1" presStyleIdx="2" presStyleCnt="6" custScaleY="155103" custRadScaleRad="8097" custRadScaleInc="196602">
        <dgm:presLayoutVars>
          <dgm:bulletEnabled val="1"/>
        </dgm:presLayoutVars>
      </dgm:prSet>
      <dgm:spPr/>
    </dgm:pt>
    <dgm:pt modelId="{81CA625B-09EF-4553-8A3A-96E0A4F4E378}" type="pres">
      <dgm:prSet presAssocID="{7C4780C6-4480-4CCF-81D8-08A68451E2E4}" presName="nodeFollowingNodes" presStyleLbl="node1" presStyleIdx="3" presStyleCnt="6" custScaleY="144086" custRadScaleRad="124625" custRadScaleInc="206913">
        <dgm:presLayoutVars>
          <dgm:bulletEnabled val="1"/>
        </dgm:presLayoutVars>
      </dgm:prSet>
      <dgm:spPr/>
    </dgm:pt>
    <dgm:pt modelId="{D7317193-7BF5-4DFD-A3A4-AB1328E4F2F2}" type="pres">
      <dgm:prSet presAssocID="{564DD99B-8FDF-4C6D-A8AF-E2F26551012D}" presName="nodeFollowingNodes" presStyleLbl="node1" presStyleIdx="4" presStyleCnt="6" custScaleX="125958" custScaleY="173758" custRadScaleRad="124787" custRadScaleInc="-24445">
        <dgm:presLayoutVars>
          <dgm:bulletEnabled val="1"/>
        </dgm:presLayoutVars>
      </dgm:prSet>
      <dgm:spPr/>
    </dgm:pt>
    <dgm:pt modelId="{B9B6BBC0-9EDE-44AC-9EE7-B3456BBE41E8}" type="pres">
      <dgm:prSet presAssocID="{A1ADEB5C-CC20-4F59-8AAA-07A08DCF3262}" presName="nodeFollowingNodes" presStyleLbl="node1" presStyleIdx="5" presStyleCnt="6" custScaleX="142774" custScaleY="150856" custRadScaleRad="119625" custRadScaleInc="-323398">
        <dgm:presLayoutVars>
          <dgm:bulletEnabled val="1"/>
        </dgm:presLayoutVars>
      </dgm:prSet>
      <dgm:spPr/>
    </dgm:pt>
  </dgm:ptLst>
  <dgm:cxnLst>
    <dgm:cxn modelId="{76B22209-3E13-4003-AC55-15D9DE2CBEED}" srcId="{16774546-9E45-4D69-85BC-A944A157C2B3}" destId="{A1ADEB5C-CC20-4F59-8AAA-07A08DCF3262}" srcOrd="5" destOrd="0" parTransId="{B8F745E4-D0A4-430B-AEE4-6642F56DCD91}" sibTransId="{FF46B752-D66A-4BE1-9C23-A9F99C9301F9}"/>
    <dgm:cxn modelId="{C9D0A315-3514-44AF-B605-27D400E8EF6B}" type="presOf" srcId="{47CD2D9E-B6AF-448D-B047-C22A7EAAB4AC}" destId="{0358E0F0-5973-4258-87BC-C55EF19AB7D4}" srcOrd="0" destOrd="0" presId="urn:microsoft.com/office/officeart/2005/8/layout/cycle3"/>
    <dgm:cxn modelId="{51F85825-63B9-45E8-B35D-8E97B73DFE2E}" type="presOf" srcId="{C5C320D1-25C3-4BF9-A8FB-7F5EA29F444A}" destId="{DC226404-76AD-4F45-A5A1-1DCDBAB341BD}" srcOrd="0" destOrd="0" presId="urn:microsoft.com/office/officeart/2005/8/layout/cycle3"/>
    <dgm:cxn modelId="{D529542A-F615-4E8C-B3C7-701B102A83A6}" type="presOf" srcId="{16774546-9E45-4D69-85BC-A944A157C2B3}" destId="{3E29A432-A866-447A-8CC4-0E6A2BB2B027}" srcOrd="0" destOrd="0" presId="urn:microsoft.com/office/officeart/2005/8/layout/cycle3"/>
    <dgm:cxn modelId="{EEB2D437-329F-4154-BAF4-FD0021EE0ED4}" type="presOf" srcId="{7C4780C6-4480-4CCF-81D8-08A68451E2E4}" destId="{81CA625B-09EF-4553-8A3A-96E0A4F4E378}" srcOrd="0" destOrd="0" presId="urn:microsoft.com/office/officeart/2005/8/layout/cycle3"/>
    <dgm:cxn modelId="{6D48EF51-AEC1-42B8-AE49-AF686C3F4791}" type="presOf" srcId="{A1ADEB5C-CC20-4F59-8AAA-07A08DCF3262}" destId="{B9B6BBC0-9EDE-44AC-9EE7-B3456BBE41E8}" srcOrd="0" destOrd="0" presId="urn:microsoft.com/office/officeart/2005/8/layout/cycle3"/>
    <dgm:cxn modelId="{D93B845A-B097-4135-9251-18D5B3A276C7}" srcId="{16774546-9E45-4D69-85BC-A944A157C2B3}" destId="{564DD99B-8FDF-4C6D-A8AF-E2F26551012D}" srcOrd="4" destOrd="0" parTransId="{5CC70DEC-A4FF-4ED8-86C4-E59D4E2E352D}" sibTransId="{C542E9E9-D1A4-4E7C-8F15-6B6ED2AE6854}"/>
    <dgm:cxn modelId="{EDDB2D9F-9278-4075-8851-EC84A6651B03}" srcId="{16774546-9E45-4D69-85BC-A944A157C2B3}" destId="{7C4780C6-4480-4CCF-81D8-08A68451E2E4}" srcOrd="3" destOrd="0" parTransId="{38370535-66F2-4C48-AC48-E4272A4FE25F}" sibTransId="{98B8DF49-AB85-4BFA-BCDA-DACDC6E1CA7E}"/>
    <dgm:cxn modelId="{2E892AB6-6B3D-4CE3-A74A-6F8A48049841}" type="presOf" srcId="{81CE49E1-07FF-437A-AFDC-4E93687201D0}" destId="{F2F6C1EE-A127-440A-BC1D-AD16122AEBEC}" srcOrd="0" destOrd="0" presId="urn:microsoft.com/office/officeart/2005/8/layout/cycle3"/>
    <dgm:cxn modelId="{1BC3F7CA-CDE8-451C-8042-FBBC4F1C0539}" type="presOf" srcId="{250ED067-9954-4AC5-92FE-3C5F3EBA4D8B}" destId="{E52828B0-53A3-4645-89F7-4DC3DD92CE3C}" srcOrd="0" destOrd="0" presId="urn:microsoft.com/office/officeart/2005/8/layout/cycle3"/>
    <dgm:cxn modelId="{416C18D0-8349-4742-8705-669F2E4FCD89}" type="presOf" srcId="{564DD99B-8FDF-4C6D-A8AF-E2F26551012D}" destId="{D7317193-7BF5-4DFD-A3A4-AB1328E4F2F2}" srcOrd="0" destOrd="0" presId="urn:microsoft.com/office/officeart/2005/8/layout/cycle3"/>
    <dgm:cxn modelId="{794D6CE3-735E-49E8-9EBE-1B72A1747C69}" srcId="{16774546-9E45-4D69-85BC-A944A157C2B3}" destId="{C5C320D1-25C3-4BF9-A8FB-7F5EA29F444A}" srcOrd="0" destOrd="0" parTransId="{CA3B9029-F209-444A-AD8F-44E6EDB14785}" sibTransId="{250ED067-9954-4AC5-92FE-3C5F3EBA4D8B}"/>
    <dgm:cxn modelId="{9C7E2BE9-7AA1-40CE-B60B-5DEDCCB83193}" srcId="{16774546-9E45-4D69-85BC-A944A157C2B3}" destId="{47CD2D9E-B6AF-448D-B047-C22A7EAAB4AC}" srcOrd="1" destOrd="0" parTransId="{BD784198-D78D-4177-877E-AA894D2A44BA}" sibTransId="{EDD81548-CCB3-4384-9992-55421C8C6030}"/>
    <dgm:cxn modelId="{B5CD7CF7-E400-4AE7-AD56-F4C69E9CFA66}" srcId="{16774546-9E45-4D69-85BC-A944A157C2B3}" destId="{81CE49E1-07FF-437A-AFDC-4E93687201D0}" srcOrd="2" destOrd="0" parTransId="{2C848CEC-346E-417B-A9CC-B6DBDDBB6747}" sibTransId="{7913C3C7-4DFB-401A-895D-C4AD9B7E68DA}"/>
    <dgm:cxn modelId="{3FD031C4-DAE6-4AB6-8835-24B35F88CAFA}" type="presParOf" srcId="{3E29A432-A866-447A-8CC4-0E6A2BB2B027}" destId="{5DBDBA8C-D20F-4684-834C-7EDA1EF4F2C9}" srcOrd="0" destOrd="0" presId="urn:microsoft.com/office/officeart/2005/8/layout/cycle3"/>
    <dgm:cxn modelId="{44D405AF-5F1E-4EB8-9101-45BBB91231BF}" type="presParOf" srcId="{5DBDBA8C-D20F-4684-834C-7EDA1EF4F2C9}" destId="{DC226404-76AD-4F45-A5A1-1DCDBAB341BD}" srcOrd="0" destOrd="0" presId="urn:microsoft.com/office/officeart/2005/8/layout/cycle3"/>
    <dgm:cxn modelId="{9AFAD1B7-3BA5-46E5-8529-B94C14A39E4B}" type="presParOf" srcId="{5DBDBA8C-D20F-4684-834C-7EDA1EF4F2C9}" destId="{E52828B0-53A3-4645-89F7-4DC3DD92CE3C}" srcOrd="1" destOrd="0" presId="urn:microsoft.com/office/officeart/2005/8/layout/cycle3"/>
    <dgm:cxn modelId="{FEE60F84-ED8F-4F6C-A248-B034DE1CCF8E}" type="presParOf" srcId="{5DBDBA8C-D20F-4684-834C-7EDA1EF4F2C9}" destId="{0358E0F0-5973-4258-87BC-C55EF19AB7D4}" srcOrd="2" destOrd="0" presId="urn:microsoft.com/office/officeart/2005/8/layout/cycle3"/>
    <dgm:cxn modelId="{44D32524-8BBB-47FB-BE50-C3F5A1787720}" type="presParOf" srcId="{5DBDBA8C-D20F-4684-834C-7EDA1EF4F2C9}" destId="{F2F6C1EE-A127-440A-BC1D-AD16122AEBEC}" srcOrd="3" destOrd="0" presId="urn:microsoft.com/office/officeart/2005/8/layout/cycle3"/>
    <dgm:cxn modelId="{CFDFC9DE-F3BA-468E-8F34-EF265AC1A576}" type="presParOf" srcId="{5DBDBA8C-D20F-4684-834C-7EDA1EF4F2C9}" destId="{81CA625B-09EF-4553-8A3A-96E0A4F4E378}" srcOrd="4" destOrd="0" presId="urn:microsoft.com/office/officeart/2005/8/layout/cycle3"/>
    <dgm:cxn modelId="{FCF20460-1A3E-4BC7-8559-748DFE6605C4}" type="presParOf" srcId="{5DBDBA8C-D20F-4684-834C-7EDA1EF4F2C9}" destId="{D7317193-7BF5-4DFD-A3A4-AB1328E4F2F2}" srcOrd="5" destOrd="0" presId="urn:microsoft.com/office/officeart/2005/8/layout/cycle3"/>
    <dgm:cxn modelId="{1F7A612D-6499-4C11-8E57-53B47AE386AF}" type="presParOf" srcId="{5DBDBA8C-D20F-4684-834C-7EDA1EF4F2C9}" destId="{B9B6BBC0-9EDE-44AC-9EE7-B3456BBE41E8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828B0-53A3-4645-89F7-4DC3DD92CE3C}">
      <dsp:nvSpPr>
        <dsp:cNvPr id="0" name=""/>
        <dsp:cNvSpPr/>
      </dsp:nvSpPr>
      <dsp:spPr>
        <a:xfrm>
          <a:off x="1229695" y="344895"/>
          <a:ext cx="4998486" cy="4998486"/>
        </a:xfrm>
        <a:prstGeom prst="circularArrow">
          <a:avLst>
            <a:gd name="adj1" fmla="val 5274"/>
            <a:gd name="adj2" fmla="val 312630"/>
            <a:gd name="adj3" fmla="val 14241751"/>
            <a:gd name="adj4" fmla="val 17119053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26404-76AD-4F45-A5A1-1DCDBAB341BD}">
      <dsp:nvSpPr>
        <dsp:cNvPr id="0" name=""/>
        <dsp:cNvSpPr/>
      </dsp:nvSpPr>
      <dsp:spPr>
        <a:xfrm>
          <a:off x="2786082" y="71436"/>
          <a:ext cx="1885712" cy="1502422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latin typeface="Comic Sans MS" pitchFamily="66" charset="0"/>
            </a:rPr>
            <a:t>Игры</a:t>
          </a:r>
        </a:p>
      </dsp:txBody>
      <dsp:txXfrm>
        <a:off x="2859424" y="144778"/>
        <a:ext cx="1739028" cy="1355738"/>
      </dsp:txXfrm>
    </dsp:sp>
    <dsp:sp modelId="{0358E0F0-5973-4258-87BC-C55EF19AB7D4}">
      <dsp:nvSpPr>
        <dsp:cNvPr id="0" name=""/>
        <dsp:cNvSpPr/>
      </dsp:nvSpPr>
      <dsp:spPr>
        <a:xfrm>
          <a:off x="5113350" y="1143011"/>
          <a:ext cx="1918089" cy="1502431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latin typeface="Comic Sans MS" pitchFamily="66" charset="0"/>
            </a:rPr>
            <a:t>Беседы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latin typeface="Comic Sans MS" pitchFamily="66" charset="0"/>
            </a:rPr>
            <a:t>занятия</a:t>
          </a:r>
        </a:p>
      </dsp:txBody>
      <dsp:txXfrm>
        <a:off x="5186693" y="1216354"/>
        <a:ext cx="1771403" cy="1355745"/>
      </dsp:txXfrm>
    </dsp:sp>
    <dsp:sp modelId="{F2F6C1EE-A127-440A-BC1D-AD16122AEBEC}">
      <dsp:nvSpPr>
        <dsp:cNvPr id="0" name=""/>
        <dsp:cNvSpPr/>
      </dsp:nvSpPr>
      <dsp:spPr>
        <a:xfrm>
          <a:off x="2786081" y="1928826"/>
          <a:ext cx="1885712" cy="14623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latin typeface="Comic Sans MS" pitchFamily="66" charset="0"/>
            </a:rPr>
            <a:t>Реализация проекта</a:t>
          </a:r>
        </a:p>
      </dsp:txBody>
      <dsp:txXfrm>
        <a:off x="2857469" y="2000214"/>
        <a:ext cx="1742936" cy="1319621"/>
      </dsp:txXfrm>
    </dsp:sp>
    <dsp:sp modelId="{81CA625B-09EF-4553-8A3A-96E0A4F4E378}">
      <dsp:nvSpPr>
        <dsp:cNvPr id="0" name=""/>
        <dsp:cNvSpPr/>
      </dsp:nvSpPr>
      <dsp:spPr>
        <a:xfrm>
          <a:off x="469884" y="1143018"/>
          <a:ext cx="1885712" cy="1358523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latin typeface="Comic Sans MS" pitchFamily="66" charset="0"/>
            </a:rPr>
            <a:t>Работа с родителями</a:t>
          </a:r>
        </a:p>
      </dsp:txBody>
      <dsp:txXfrm>
        <a:off x="536202" y="1209336"/>
        <a:ext cx="1753076" cy="1225887"/>
      </dsp:txXfrm>
    </dsp:sp>
    <dsp:sp modelId="{D7317193-7BF5-4DFD-A3A4-AB1328E4F2F2}">
      <dsp:nvSpPr>
        <dsp:cNvPr id="0" name=""/>
        <dsp:cNvSpPr/>
      </dsp:nvSpPr>
      <dsp:spPr>
        <a:xfrm>
          <a:off x="785816" y="3362396"/>
          <a:ext cx="2375205" cy="1638287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latin typeface="Comic Sans MS" pitchFamily="66" charset="0"/>
            </a:rPr>
            <a:t>Продуктивная деятельность</a:t>
          </a:r>
        </a:p>
      </dsp:txBody>
      <dsp:txXfrm>
        <a:off x="865791" y="3442371"/>
        <a:ext cx="2215255" cy="1478337"/>
      </dsp:txXfrm>
    </dsp:sp>
    <dsp:sp modelId="{B9B6BBC0-9EDE-44AC-9EE7-B3456BBE41E8}">
      <dsp:nvSpPr>
        <dsp:cNvPr id="0" name=""/>
        <dsp:cNvSpPr/>
      </dsp:nvSpPr>
      <dsp:spPr>
        <a:xfrm>
          <a:off x="4245021" y="3500456"/>
          <a:ext cx="2692306" cy="1422354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>
              <a:latin typeface="Comic Sans MS" pitchFamily="66" charset="0"/>
            </a:rPr>
            <a:t>Чтение художественной </a:t>
          </a:r>
          <a:r>
            <a:rPr lang="ru-RU" sz="2000" b="1" i="1" kern="1200" dirty="0">
              <a:latin typeface="Comic Sans MS" pitchFamily="66" charset="0"/>
            </a:rPr>
            <a:t>литературы</a:t>
          </a:r>
        </a:p>
      </dsp:txBody>
      <dsp:txXfrm>
        <a:off x="4314455" y="3569890"/>
        <a:ext cx="2553438" cy="1283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B24E3-E69D-448A-B366-C8DCE9E1C901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726B4-ED05-4888-BF49-B3DC4995FC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619A6-DCB3-48B5-B20E-4D8DC356251F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AB343-8EBA-4A68-A2A1-DB88861F2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6048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Рисунок 7" descr="0_8781d_ea3e27ef_L.png"/>
            <p:cNvPicPr>
              <a:picLocks noChangeAspect="1"/>
            </p:cNvPicPr>
            <p:nvPr userDrawn="1"/>
          </p:nvPicPr>
          <p:blipFill>
            <a:blip r:embed="rId13" cstate="email"/>
            <a:srcRect l="2290" r="2660"/>
            <a:stretch>
              <a:fillRect/>
            </a:stretch>
          </p:blipFill>
          <p:spPr>
            <a:xfrm>
              <a:off x="0" y="0"/>
              <a:ext cx="5976664" cy="546224"/>
            </a:xfrm>
            <a:prstGeom prst="rect">
              <a:avLst/>
            </a:prstGeom>
          </p:spPr>
        </p:pic>
        <p:pic>
          <p:nvPicPr>
            <p:cNvPr id="9" name="Рисунок 8" descr="0_8781d_ea3e27ef_L.png"/>
            <p:cNvPicPr>
              <a:picLocks noChangeAspect="1"/>
            </p:cNvPicPr>
            <p:nvPr userDrawn="1"/>
          </p:nvPicPr>
          <p:blipFill>
            <a:blip r:embed="rId13" cstate="email"/>
            <a:srcRect l="2290" r="2660"/>
            <a:stretch>
              <a:fillRect/>
            </a:stretch>
          </p:blipFill>
          <p:spPr>
            <a:xfrm flipV="1">
              <a:off x="0" y="6311776"/>
              <a:ext cx="5976664" cy="546224"/>
            </a:xfrm>
            <a:prstGeom prst="rect">
              <a:avLst/>
            </a:prstGeom>
          </p:spPr>
        </p:pic>
        <p:pic>
          <p:nvPicPr>
            <p:cNvPr id="10" name="Рисунок 9" descr="0_8781d_ea3e27ef_L.png"/>
            <p:cNvPicPr>
              <a:picLocks noChangeAspect="1"/>
            </p:cNvPicPr>
            <p:nvPr userDrawn="1"/>
          </p:nvPicPr>
          <p:blipFill>
            <a:blip r:embed="rId13" cstate="email"/>
            <a:srcRect l="2290" r="2660"/>
            <a:stretch>
              <a:fillRect/>
            </a:stretch>
          </p:blipFill>
          <p:spPr>
            <a:xfrm rot="16200000">
              <a:off x="-2751224" y="3155888"/>
              <a:ext cx="6048672" cy="546224"/>
            </a:xfrm>
            <a:prstGeom prst="rect">
              <a:avLst/>
            </a:prstGeom>
          </p:spPr>
        </p:pic>
        <p:pic>
          <p:nvPicPr>
            <p:cNvPr id="11" name="Рисунок 10" descr="0_8781d_ea3e27ef_L.png"/>
            <p:cNvPicPr>
              <a:picLocks noChangeAspect="1"/>
            </p:cNvPicPr>
            <p:nvPr userDrawn="1"/>
          </p:nvPicPr>
          <p:blipFill>
            <a:blip r:embed="rId13" cstate="email"/>
            <a:srcRect l="2290" r="2660"/>
            <a:stretch>
              <a:fillRect/>
            </a:stretch>
          </p:blipFill>
          <p:spPr>
            <a:xfrm rot="5400000" flipH="1">
              <a:off x="5846552" y="3155888"/>
              <a:ext cx="6048672" cy="546224"/>
            </a:xfrm>
            <a:prstGeom prst="rect">
              <a:avLst/>
            </a:prstGeom>
          </p:spPr>
        </p:pic>
        <p:pic>
          <p:nvPicPr>
            <p:cNvPr id="12" name="Рисунок 11" descr="0_8781d_ea3e27ef_L.png"/>
            <p:cNvPicPr>
              <a:picLocks noChangeAspect="1"/>
            </p:cNvPicPr>
            <p:nvPr userDrawn="1"/>
          </p:nvPicPr>
          <p:blipFill>
            <a:blip r:embed="rId13" cstate="email"/>
            <a:srcRect l="2290" r="46758"/>
            <a:stretch>
              <a:fillRect/>
            </a:stretch>
          </p:blipFill>
          <p:spPr>
            <a:xfrm>
              <a:off x="5940152" y="0"/>
              <a:ext cx="3203848" cy="546224"/>
            </a:xfrm>
            <a:prstGeom prst="rect">
              <a:avLst/>
            </a:prstGeom>
          </p:spPr>
        </p:pic>
        <p:pic>
          <p:nvPicPr>
            <p:cNvPr id="13" name="Рисунок 12" descr="0_8781d_ea3e27ef_L.png"/>
            <p:cNvPicPr>
              <a:picLocks noChangeAspect="1"/>
            </p:cNvPicPr>
            <p:nvPr userDrawn="1"/>
          </p:nvPicPr>
          <p:blipFill>
            <a:blip r:embed="rId13" cstate="email"/>
            <a:srcRect l="2290" r="46758"/>
            <a:stretch>
              <a:fillRect/>
            </a:stretch>
          </p:blipFill>
          <p:spPr>
            <a:xfrm flipV="1">
              <a:off x="5940152" y="6311776"/>
              <a:ext cx="3203848" cy="546224"/>
            </a:xfrm>
            <a:prstGeom prst="rect">
              <a:avLst/>
            </a:prstGeom>
          </p:spPr>
        </p:pic>
      </p:grp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podelki-doma.ru/handmade/iz-bisera/tsvetushhie-serdtsa-iz-bisera-delaem-originalnoe-denezhnoe-derevo-svoimi-rukami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14348" y="1500174"/>
            <a:ext cx="7746085" cy="3581821"/>
            <a:chOff x="1077273" y="1850178"/>
            <a:chExt cx="7203820" cy="371366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77273" y="1850178"/>
              <a:ext cx="7203820" cy="10530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 «Моя семья»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40265" y="5085184"/>
              <a:ext cx="5131527" cy="478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071546"/>
            <a:ext cx="8786842" cy="72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взаимодействия с родителями детей</a:t>
            </a:r>
            <a:endParaRPr kumimoji="0" lang="ru-RU" sz="2000" b="1" i="1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подготовительной группы</a:t>
            </a:r>
            <a:endParaRPr kumimoji="0" lang="ru-RU" sz="2000" b="1" i="1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http://www.artleo.com/pic/download.php?file=201301/1366x768/artleo.com-394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2643182"/>
            <a:ext cx="3357586" cy="1887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500042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</a:rPr>
              <a:t>II- 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>основной</a:t>
            </a: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>деятельный).</a:t>
            </a:r>
          </a:p>
          <a:p>
            <a:pPr algn="ctr"/>
            <a:endParaRPr lang="ru-RU" sz="2400" dirty="0"/>
          </a:p>
        </p:txBody>
      </p:sp>
      <p:graphicFrame>
        <p:nvGraphicFramePr>
          <p:cNvPr id="3" name="Содержимое 19"/>
          <p:cNvGraphicFramePr>
            <a:graphicFrameLocks/>
          </p:cNvGraphicFramePr>
          <p:nvPr/>
        </p:nvGraphicFramePr>
        <p:xfrm>
          <a:off x="1071538" y="1071546"/>
          <a:ext cx="7286676" cy="5000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500042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Смотрели детские передачи и мультфильмы: «Я и моя семья»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12F3D0-A34A-1DF2-F164-3CF05CCCAD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72" y="1193654"/>
            <a:ext cx="5900888" cy="44284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71480"/>
            <a:ext cx="735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Рассматривали фотографий в  фотоальбоме о семье </a:t>
            </a:r>
          </a:p>
        </p:txBody>
      </p:sp>
      <p:pic>
        <p:nvPicPr>
          <p:cNvPr id="5" name="Рисунок 4" descr="Изображение выглядит как одежда, человек, Человеческое лицо, девочка&#10;&#10;Автоматически созданное описание">
            <a:extLst>
              <a:ext uri="{FF2B5EF4-FFF2-40B4-BE49-F238E27FC236}">
                <a16:creationId xmlns:a16="http://schemas.microsoft.com/office/drawing/2014/main" id="{8321471D-D0A5-8BED-AA70-2318CE0CD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972274"/>
            <a:ext cx="4463806" cy="3347854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дежда, мальчик, Человеческое лицо, ребенок, начинающий ходить&#10;&#10;Автоматически созданное описание">
            <a:extLst>
              <a:ext uri="{FF2B5EF4-FFF2-40B4-BE49-F238E27FC236}">
                <a16:creationId xmlns:a16="http://schemas.microsoft.com/office/drawing/2014/main" id="{31EBC505-37DC-7643-5485-453626BA6A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1" y="2821610"/>
            <a:ext cx="3786184" cy="2839638"/>
          </a:xfrm>
          <a:prstGeom prst="rect">
            <a:avLst/>
          </a:prstGeom>
        </p:spPr>
      </p:pic>
      <p:pic>
        <p:nvPicPr>
          <p:cNvPr id="8" name="Picture 4" descr="https://im1-tub-ru.yandex.net/i?id=d8141490d2a88e156479856aab67cfe2&amp;n=33&amp;h=190&amp;w=285">
            <a:extLst>
              <a:ext uri="{FF2B5EF4-FFF2-40B4-BE49-F238E27FC236}">
                <a16:creationId xmlns:a16="http://schemas.microsoft.com/office/drawing/2014/main" id="{F867AC86-4129-7DCC-85CA-3532B290D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67379">
            <a:off x="4942535" y="3983592"/>
            <a:ext cx="2714625" cy="1809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1670" y="785794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Чтение  художественной литературы</a:t>
            </a:r>
          </a:p>
        </p:txBody>
      </p:sp>
      <p:pic>
        <p:nvPicPr>
          <p:cNvPr id="8" name="Рисунок 7" descr="Изображение выглядит как текст, Книжная обложка, мультфильм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2421F9F9-4142-30E0-0941-4122B86BC6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5781"/>
            <a:ext cx="4536504" cy="340237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мультфильм, Книжная обложка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F4574126-B57B-D5FF-B95E-C4D312760E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070" y="1772816"/>
            <a:ext cx="3327834" cy="44371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текст, в помещении, Детское искусство, рукописный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1C99492-B8C3-26B6-C3D8-C642550370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0" y="3953096"/>
            <a:ext cx="7452320" cy="222451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указатель, мультфильм, знак&#10;&#10;Автоматически созданное описание">
            <a:extLst>
              <a:ext uri="{FF2B5EF4-FFF2-40B4-BE49-F238E27FC236}">
                <a16:creationId xmlns:a16="http://schemas.microsoft.com/office/drawing/2014/main" id="{91FB4291-440E-E342-E579-58FF0BD1B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12" y="1196752"/>
            <a:ext cx="4104456" cy="196398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мультфильм, указатель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A1583EC-DD3A-5307-57C8-99F4BEAEFA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99" y="2132856"/>
            <a:ext cx="3548066" cy="17758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0528D7A-FD1C-A298-A015-66B270280B42}"/>
              </a:ext>
            </a:extLst>
          </p:cNvPr>
          <p:cNvSpPr txBox="1"/>
          <p:nvPr/>
        </p:nvSpPr>
        <p:spPr>
          <a:xfrm>
            <a:off x="755576" y="620688"/>
            <a:ext cx="735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                            Папка передвижка «Семья –это…» </a:t>
            </a:r>
          </a:p>
        </p:txBody>
      </p:sp>
    </p:spTree>
    <p:extLst>
      <p:ext uri="{BB962C8B-B14F-4D97-AF65-F5344CB8AC3E}">
        <p14:creationId xmlns:p14="http://schemas.microsoft.com/office/powerpoint/2010/main" val="4714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57686" y="1071546"/>
            <a:ext cx="4000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Arial" pitchFamily="34" charset="0"/>
                <a:cs typeface="Arial" pitchFamily="34" charset="0"/>
              </a:rPr>
              <a:t>У меня есть </a:t>
            </a:r>
            <a:r>
              <a:rPr lang="ru-RU" i="1" u="sng" dirty="0">
                <a:latin typeface="Arial" pitchFamily="34" charset="0"/>
                <a:cs typeface="Arial" pitchFamily="34" charset="0"/>
                <a:hlinkClick r:id="rId2" tooltip="Цветущие сердца из бисера – делаем оригинальное денежное дерево своими руками"/>
              </a:rPr>
              <a:t>дерево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 такое,</a:t>
            </a:r>
            <a:br>
              <a:rPr lang="ru-RU" i="1" dirty="0">
                <a:latin typeface="Arial" pitchFamily="34" charset="0"/>
                <a:cs typeface="Arial" pitchFamily="34" charset="0"/>
              </a:rPr>
            </a:br>
            <a:r>
              <a:rPr lang="ru-RU" i="1" dirty="0">
                <a:latin typeface="Arial" pitchFamily="34" charset="0"/>
                <a:cs typeface="Arial" pitchFamily="34" charset="0"/>
              </a:rPr>
              <a:t>Называется оно семьей…</a:t>
            </a:r>
            <a:br>
              <a:rPr lang="ru-RU" i="1" dirty="0">
                <a:latin typeface="Arial" pitchFamily="34" charset="0"/>
                <a:cs typeface="Arial" pitchFamily="34" charset="0"/>
              </a:rPr>
            </a:br>
            <a:r>
              <a:rPr lang="ru-RU" i="1" dirty="0">
                <a:latin typeface="Arial" pitchFamily="34" charset="0"/>
                <a:cs typeface="Arial" pitchFamily="34" charset="0"/>
              </a:rPr>
              <a:t>И наполнено оно любовью, добротой!</a:t>
            </a:r>
            <a:br>
              <a:rPr lang="ru-RU" i="1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4761" y="693439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Создание генеалогического дерева</a:t>
            </a:r>
          </a:p>
        </p:txBody>
      </p:sp>
      <p:pic>
        <p:nvPicPr>
          <p:cNvPr id="5" name="Рисунок 4" descr="Изображение выглядит как Человеческое лицо, одежда, человек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74D87086-C731-F964-EA3F-82C0B2153C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90" y="1155104"/>
            <a:ext cx="3347864" cy="2510898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человек, девочка">
            <a:extLst>
              <a:ext uri="{FF2B5EF4-FFF2-40B4-BE49-F238E27FC236}">
                <a16:creationId xmlns:a16="http://schemas.microsoft.com/office/drawing/2014/main" id="{4F1916C6-3580-EF71-2C60-8EF682133A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68" y="2636912"/>
            <a:ext cx="3939559" cy="2954669"/>
          </a:xfrm>
          <a:prstGeom prst="rect">
            <a:avLst/>
          </a:prstGeom>
        </p:spPr>
      </p:pic>
      <p:pic>
        <p:nvPicPr>
          <p:cNvPr id="9" name="Рисунок 8" descr="Изображение выглядит как одежда, человек, Человеческое лицо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95C4B79-EB54-BA9E-D6A8-F514E8DC11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82" y="3734998"/>
            <a:ext cx="3425604" cy="25692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548680"/>
            <a:ext cx="6107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Выставка рисунков «Моя семья!»</a:t>
            </a:r>
          </a:p>
        </p:txBody>
      </p:sp>
      <p:pic>
        <p:nvPicPr>
          <p:cNvPr id="7" name="Рисунок 6" descr="Изображение выглядит как текст, Детское искусство, в помещении, коллекция&#10;&#10;Автоматически созданное описание">
            <a:extLst>
              <a:ext uri="{FF2B5EF4-FFF2-40B4-BE49-F238E27FC236}">
                <a16:creationId xmlns:a16="http://schemas.microsoft.com/office/drawing/2014/main" id="{6F391635-917C-8C9D-F33C-2E9CEF2F9B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918012"/>
            <a:ext cx="7164288" cy="537321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дежда, в помещении, человек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3DD0E94D-00CF-17DA-3CF0-B72A5972D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908720"/>
            <a:ext cx="7164288" cy="537321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77680" y="548680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Фото альбом «Дружная   </a:t>
            </a:r>
          </a:p>
          <a:p>
            <a:r>
              <a:rPr lang="ru-RU" sz="2400" b="1" i="1" dirty="0"/>
              <a:t>                семейка»</a:t>
            </a:r>
          </a:p>
        </p:txBody>
      </p:sp>
      <p:pic>
        <p:nvPicPr>
          <p:cNvPr id="3" name="Рисунок 2" descr="Изображение выглядит как текст, плакат, Детское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A5B990D-9FB8-6224-C5EE-017275778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58417"/>
            <a:ext cx="3597864" cy="4797152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книга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7DF87DB7-9DEE-BC21-560B-137F638EA2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76872"/>
            <a:ext cx="4067944" cy="305095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060848"/>
            <a:ext cx="6191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Спасибо за внимание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2066" y="857232"/>
            <a:ext cx="371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Семья – источник </a:t>
            </a:r>
            <a:b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вдохновенья, </a:t>
            </a:r>
            <a:b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Где рядом взрослые и дети, </a:t>
            </a:r>
            <a:b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В семье от всех невзгод </a:t>
            </a:r>
            <a:b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спасенье, </a:t>
            </a:r>
            <a:b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Здесь друг за друга все в </a:t>
            </a:r>
            <a:b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ответе </a:t>
            </a:r>
            <a:b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О.В.Токмакова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ru-RU" sz="2400" b="1" i="1" dirty="0"/>
            </a:br>
            <a:endParaRPr lang="ru-RU" sz="2400" b="1" i="1" dirty="0"/>
          </a:p>
        </p:txBody>
      </p:sp>
      <p:pic>
        <p:nvPicPr>
          <p:cNvPr id="4" name="Рисунок 3" descr="Изображение выглядит как одежда, Человеческое лицо, человек, стена">
            <a:extLst>
              <a:ext uri="{FF2B5EF4-FFF2-40B4-BE49-F238E27FC236}">
                <a16:creationId xmlns:a16="http://schemas.microsoft.com/office/drawing/2014/main" id="{BBAC69D4-7C3E-9BD0-72C9-87ECD4D2EB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8" y="1556792"/>
            <a:ext cx="4283968" cy="32129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8662" y="571480"/>
            <a:ext cx="692948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Актуальность проекта:</a:t>
            </a:r>
          </a:p>
          <a:p>
            <a:pPr algn="just"/>
            <a:r>
              <a:rPr lang="ru-RU" sz="2800" b="1" dirty="0"/>
              <a:t>Семья</a:t>
            </a:r>
            <a:r>
              <a:rPr lang="ru-RU" sz="2800" dirty="0"/>
              <a:t> - </a:t>
            </a:r>
            <a:r>
              <a:rPr lang="ru-RU" sz="2000" dirty="0"/>
              <a:t>это первый социальный институт, с которым ребенок встречается в жизни, частью которого является.  Семья занимает центральное место в воспитании ребёнка, играет основную роль в формировании мировоззрения, нравственных норм поведения, чувств, социально-нравственного облика и позиции малыша. В семье воспитание детей должно строиться на любви, опыте, традициях, личном примере из детства родных и близких.       И какую бы сторону развития ребёнка мы не рассматривали, всегда окажется, что главную роль в становлении его личности на разных возрастных этапах играет семья.</a:t>
            </a:r>
          </a:p>
          <a:p>
            <a:pPr algn="just"/>
            <a:r>
              <a:rPr lang="ru-RU" sz="2000" dirty="0"/>
              <a:t>       К сожалению, в настоящее время в нашей стране в силу многих причин ослабевают родственные связи, уходит в прошлое традиционное семейное воспитание.</a:t>
            </a:r>
          </a:p>
          <a:p>
            <a:endParaRPr lang="ru-RU" sz="28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14357"/>
            <a:ext cx="78581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Цель проекта :</a:t>
            </a:r>
          </a:p>
          <a:p>
            <a:r>
              <a:rPr lang="ru-RU" sz="2800" b="1" dirty="0"/>
              <a:t>Расширение представлений у детей  о семье, и повышение роли семейных ценностей в становлении личности ребенка.  </a:t>
            </a:r>
          </a:p>
          <a:p>
            <a:r>
              <a:rPr lang="ru-RU" sz="2800" dirty="0"/>
              <a:t> </a:t>
            </a:r>
          </a:p>
          <a:p>
            <a:endParaRPr lang="ru-RU" sz="2800" b="1" i="1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2571744"/>
            <a:ext cx="764386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Задачи проекта:</a:t>
            </a:r>
            <a:endParaRPr lang="ru-RU" sz="2800" dirty="0">
              <a:solidFill>
                <a:srgbClr val="00B050"/>
              </a:solidFill>
            </a:endParaRPr>
          </a:p>
          <a:p>
            <a:pPr algn="just"/>
            <a:r>
              <a:rPr lang="ru-RU" sz="2800" b="1" dirty="0"/>
              <a:t>*  Формировать у ребенка представление о семье (о семейных традициях, о родословной);</a:t>
            </a:r>
          </a:p>
          <a:p>
            <a:pPr algn="just"/>
            <a:r>
              <a:rPr lang="ru-RU" sz="2800" b="1" dirty="0"/>
              <a:t>*    Воспитывать у ребенка любовь и уважение к членам семьи;</a:t>
            </a:r>
          </a:p>
          <a:p>
            <a:pPr algn="just"/>
            <a:r>
              <a:rPr lang="ru-RU" sz="2800" b="1" dirty="0"/>
              <a:t>* Способствовать активному вовлечению родителей в совместную деятельность с ребенком в условиях семьи и ДОУ.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3" y="500042"/>
            <a:ext cx="750099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Руководитель проекта: </a:t>
            </a:r>
            <a:r>
              <a:rPr lang="ru-RU" sz="2800" dirty="0"/>
              <a:t>Сухова Марина Викторовна </a:t>
            </a:r>
          </a:p>
          <a:p>
            <a:r>
              <a:rPr lang="ru-RU" sz="2800" b="1" dirty="0"/>
              <a:t>Участники проекта</a:t>
            </a:r>
            <a:r>
              <a:rPr lang="ru-RU" sz="2800" dirty="0"/>
              <a:t>:  дети группы «Дружная семейка» – родители – педагоги</a:t>
            </a:r>
          </a:p>
          <a:p>
            <a:r>
              <a:rPr lang="ru-RU" sz="2800" b="1" dirty="0"/>
              <a:t>Возраст участников: 6– 7 лет</a:t>
            </a:r>
            <a:endParaRPr lang="ru-RU" sz="2800" dirty="0"/>
          </a:p>
          <a:p>
            <a:r>
              <a:rPr lang="ru-RU" sz="2800" b="1" dirty="0"/>
              <a:t>Продолжительность:</a:t>
            </a:r>
            <a:r>
              <a:rPr lang="ru-RU" sz="2800" dirty="0"/>
              <a:t> март  – апрель 2024 года, краткосрочный. </a:t>
            </a:r>
          </a:p>
          <a:p>
            <a:r>
              <a:rPr lang="ru-RU" sz="2800" b="1" dirty="0"/>
              <a:t>Тип проекта:</a:t>
            </a:r>
            <a:r>
              <a:rPr lang="ru-RU" sz="2800" dirty="0"/>
              <a:t> информационно-исследовательский, 	творчески-продуктивный.</a:t>
            </a:r>
          </a:p>
          <a:p>
            <a:r>
              <a:rPr lang="ru-RU" sz="2800" b="1" dirty="0"/>
              <a:t>Этапы реализации проекта:</a:t>
            </a:r>
            <a:endParaRPr lang="ru-RU" sz="2800" dirty="0"/>
          </a:p>
          <a:p>
            <a:r>
              <a:rPr lang="ru-RU" sz="2800" b="1" dirty="0"/>
              <a:t>1. подготовительный.</a:t>
            </a:r>
            <a:endParaRPr lang="ru-RU" sz="2800" dirty="0"/>
          </a:p>
          <a:p>
            <a:r>
              <a:rPr lang="ru-RU" sz="2800" b="1" dirty="0"/>
              <a:t>2. основной.</a:t>
            </a:r>
            <a:endParaRPr lang="ru-RU" sz="2800" dirty="0"/>
          </a:p>
          <a:p>
            <a:r>
              <a:rPr lang="ru-RU" sz="2800" b="1" dirty="0"/>
              <a:t>3. заключительный.</a:t>
            </a:r>
            <a:endParaRPr lang="ru-RU" sz="28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2918"/>
            <a:ext cx="6715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I - </a:t>
            </a:r>
            <a:r>
              <a:rPr lang="ru-RU" sz="2400" b="1" i="1" dirty="0"/>
              <a:t>Подготовительный этап: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714348" y="1208527"/>
            <a:ext cx="70723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/>
              <a:t>- Выбор темы проекта, мотивация выбора.</a:t>
            </a:r>
          </a:p>
          <a:p>
            <a:pPr lvl="0"/>
            <a:r>
              <a:rPr lang="ru-RU" sz="2000" dirty="0"/>
              <a:t>- Формулирование целей и задач, актуальности проекта.</a:t>
            </a:r>
          </a:p>
          <a:p>
            <a:pPr lvl="0"/>
            <a:r>
              <a:rPr lang="ru-RU" sz="2000" dirty="0"/>
              <a:t>- Определение содержания  деятельности всех участников проекта</a:t>
            </a:r>
          </a:p>
          <a:p>
            <a:pPr lvl="0"/>
            <a:r>
              <a:rPr lang="ru-RU" sz="2000" dirty="0"/>
              <a:t> - Опрос детей «Что я знаю о своей семье?»</a:t>
            </a:r>
          </a:p>
          <a:p>
            <a:pPr lvl="0"/>
            <a:r>
              <a:rPr lang="ru-RU" sz="2000" dirty="0"/>
              <a:t> - Обсуждение с родителями проекта,  выяснение  возможности  реализации проекта</a:t>
            </a:r>
          </a:p>
          <a:p>
            <a:r>
              <a:rPr lang="ru-RU" sz="2000" dirty="0"/>
              <a:t> - Определение объекта изучения (семья, семейное древо, семейные традиции), </a:t>
            </a:r>
          </a:p>
          <a:p>
            <a:r>
              <a:rPr lang="ru-RU" sz="2000" dirty="0"/>
              <a:t>- Создание развивающей среды: (подбор художественной литературы о семье,  репродукций картин, иллюстраций, дидактических игр, консультаций для родительского уголка, бесед по теме)</a:t>
            </a:r>
            <a:br>
              <a:rPr lang="ru-RU" sz="2000" dirty="0"/>
            </a:br>
            <a:r>
              <a:rPr lang="ru-RU" sz="2000" dirty="0"/>
              <a:t>- Разработка конспектов НОД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357431"/>
            <a:ext cx="8143932" cy="4595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Ожидаемый результат проектной деятельности:</a:t>
            </a:r>
            <a:endParaRPr lang="ru-RU" dirty="0"/>
          </a:p>
          <a:p>
            <a:r>
              <a:rPr lang="ru-RU" dirty="0">
                <a:latin typeface="+mj-lt"/>
              </a:rPr>
              <a:t>    </a:t>
            </a:r>
            <a:r>
              <a:rPr lang="ru-RU" b="1" dirty="0">
                <a:latin typeface="+mj-lt"/>
              </a:rPr>
              <a:t>для педагога:</a:t>
            </a:r>
          </a:p>
          <a:p>
            <a:pPr lvl="0"/>
            <a:r>
              <a:rPr lang="ru-RU" dirty="0">
                <a:latin typeface="+mj-lt"/>
              </a:rPr>
              <a:t>повышение уровня педагогической компетентности;</a:t>
            </a:r>
          </a:p>
          <a:p>
            <a:pPr lvl="0"/>
            <a:r>
              <a:rPr lang="ru-RU" dirty="0">
                <a:latin typeface="+mj-lt"/>
              </a:rPr>
              <a:t>повышение качества работы с детьми через использование различных видов деятельности;</a:t>
            </a:r>
          </a:p>
          <a:p>
            <a:r>
              <a:rPr lang="ru-RU" b="1" dirty="0">
                <a:latin typeface="+mj-lt"/>
              </a:rPr>
              <a:t>     для детей:</a:t>
            </a:r>
          </a:p>
          <a:p>
            <a:pPr lvl="0"/>
            <a:r>
              <a:rPr lang="ru-RU" dirty="0">
                <a:latin typeface="+mj-lt"/>
              </a:rPr>
              <a:t>сформированы более глубокие и полные представления дошкольников о семье, родословной и семейных традициях; </a:t>
            </a:r>
          </a:p>
          <a:p>
            <a:pPr lvl="0"/>
            <a:r>
              <a:rPr lang="ru-RU" dirty="0">
                <a:latin typeface="+mj-lt"/>
              </a:rPr>
              <a:t>повысился уровень познавательного развития;</a:t>
            </a:r>
          </a:p>
          <a:p>
            <a:pPr lvl="0"/>
            <a:r>
              <a:rPr lang="ru-RU" dirty="0">
                <a:latin typeface="+mj-lt"/>
              </a:rPr>
              <a:t>развитие творческих способностей;</a:t>
            </a:r>
          </a:p>
          <a:p>
            <a:pPr lvl="0"/>
            <a:r>
              <a:rPr lang="ru-RU" dirty="0">
                <a:latin typeface="+mj-lt"/>
              </a:rPr>
              <a:t>развитие умения работать в группе, развитие навыков коммуникативного общении;</a:t>
            </a:r>
          </a:p>
          <a:p>
            <a:r>
              <a:rPr lang="ru-RU" dirty="0">
                <a:latin typeface="+mj-lt"/>
              </a:rPr>
              <a:t>   </a:t>
            </a:r>
            <a:r>
              <a:rPr lang="ru-RU" b="1" dirty="0">
                <a:latin typeface="+mj-lt"/>
              </a:rPr>
              <a:t>для родителей:</a:t>
            </a:r>
          </a:p>
          <a:p>
            <a:pPr lvl="0"/>
            <a:r>
              <a:rPr lang="ru-RU" dirty="0">
                <a:latin typeface="+mj-lt"/>
              </a:rPr>
              <a:t>партнерские отношения родителей и педагогов в совместной организации </a:t>
            </a:r>
            <a:r>
              <a:rPr lang="ru-RU" dirty="0"/>
              <a:t>жизни группы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428604"/>
            <a:ext cx="814393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Особенности проекта: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опора на личный опыт детей, полученный ими в семье; 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доступность материала для детей дошкольного возраста; 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максимальная  включенность родителей и оказание им практической помощи в работе по ознакомлению детей с семейными ценностями;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интеграция совместной деятельности детей и родителей дома с их деятельностью в дошкольном образовательном учреждении.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42852"/>
            <a:ext cx="8286808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/>
          </a:p>
          <a:p>
            <a:pPr algn="ctr"/>
            <a:r>
              <a:rPr lang="en-US" sz="2000" b="1" dirty="0"/>
              <a:t>II- </a:t>
            </a:r>
            <a:r>
              <a:rPr lang="ru-RU" sz="2000" b="1" dirty="0"/>
              <a:t>основной</a:t>
            </a:r>
            <a:r>
              <a:rPr lang="en-US" sz="2000" b="1" dirty="0"/>
              <a:t> (</a:t>
            </a:r>
            <a:r>
              <a:rPr lang="ru-RU" sz="2000" b="1" dirty="0"/>
              <a:t>деятельный).</a:t>
            </a:r>
          </a:p>
          <a:p>
            <a:pPr algn="ctr"/>
            <a:r>
              <a:rPr lang="ru-RU" sz="2000" b="1" dirty="0">
                <a:solidFill>
                  <a:srgbClr val="00B050"/>
                </a:solidFill>
              </a:rPr>
              <a:t>Работа с детьми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dirty="0"/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Занятия:</a:t>
            </a:r>
          </a:p>
          <a:p>
            <a:pP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« Моя семья»; «Бабушка любимая моя», </a:t>
            </a:r>
            <a:r>
              <a:rPr lang="ru-RU" dirty="0">
                <a:cs typeface="Arial" pitchFamily="34" charset="0"/>
              </a:rPr>
              <a:t>«</a:t>
            </a:r>
            <a:r>
              <a:rPr lang="ru-RU" dirty="0">
                <a:latin typeface="Arial" pitchFamily="34" charset="0"/>
                <a:cs typeface="Arial" pitchFamily="34" charset="0"/>
              </a:rPr>
              <a:t>Семейные традиции» </a:t>
            </a:r>
            <a:r>
              <a:rPr lang="ru-RU" dirty="0"/>
              <a:t>"Наша дружная семья», «Я и моя семья»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Беседы: «Самая родная». «О фамилии и отчестве»,», «Самый старший член нашей семьи», «Как мы отдыхаем».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 Рассматривание сюжетных картин  и фото – альбомов по теме         Составление рассказов «Моя семья», «Выходной день в нашей семье»,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Чтение художественной литературы: А. Яковлева «Мама», Л. Воронкова «Что сказала бы мама».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Просмотр мультфильмов </a:t>
            </a:r>
            <a:r>
              <a:rPr lang="ru-RU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«</a:t>
            </a:r>
            <a:r>
              <a:rPr lang="ru-RU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Маша больше не лентяйка», «Встречайте бабушку», «Самый маленький гном», «Непослушный медвежонок», «Разноцветная семейка», «Осторожно, обезьянки!», «Мама для мамонтёнка»;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Д/и «Семья», «Мамины помощники», «Домик настроений»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Сюжетно - ролевые игры «Семья», «День рождения», «Дочки -  матери»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Оформление выставки рисунков «Моя семья!»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Знакомство и разучивание , пословиц, поговорок о семье.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sz="2400" b="1" i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357166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Работа с родителями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857233"/>
            <a:ext cx="814393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+mj-lt"/>
                <a:cs typeface="Arial" pitchFamily="34" charset="0"/>
              </a:rPr>
              <a:t>Индивидуальные беседы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+mj-lt"/>
                <a:cs typeface="Arial" pitchFamily="34" charset="0"/>
              </a:rPr>
              <a:t>Консультации:</a:t>
            </a:r>
          </a:p>
          <a:p>
            <a:pPr lvl="0"/>
            <a:r>
              <a:rPr lang="ru-RU" sz="2400" dirty="0">
                <a:latin typeface="+mj-lt"/>
                <a:cs typeface="Arial" pitchFamily="34" charset="0"/>
              </a:rPr>
              <a:t>Родословная – старинная русская традиция”;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>
                <a:latin typeface="+mj-lt"/>
              </a:rPr>
              <a:t>Подборка материала и оформление альбомов:</a:t>
            </a:r>
          </a:p>
          <a:p>
            <a:pPr lvl="0"/>
            <a:r>
              <a:rPr lang="ru-RU" sz="2400" dirty="0">
                <a:latin typeface="+mj-lt"/>
              </a:rPr>
              <a:t>«Пословицы и поговорки о семье»;</a:t>
            </a:r>
          </a:p>
          <a:p>
            <a:pPr lvl="0"/>
            <a:r>
              <a:rPr lang="ru-RU" sz="2400" dirty="0">
                <a:latin typeface="+mj-lt"/>
              </a:rPr>
              <a:t>«Стихи о семье»;</a:t>
            </a:r>
          </a:p>
          <a:p>
            <a:pPr lvl="0"/>
            <a:r>
              <a:rPr lang="ru-RU" sz="2400" dirty="0">
                <a:latin typeface="+mj-lt"/>
              </a:rPr>
              <a:t>«Мудрые мысли о семье» – высказывания писателей философов, педагогов, и  других великих людей о семье и семейных традициях.</a:t>
            </a:r>
            <a:endParaRPr lang="ru-RU" sz="2400" dirty="0">
              <a:latin typeface="+mj-lt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dirty="0">
                <a:latin typeface="+mj-lt"/>
                <a:cs typeface="Arial" pitchFamily="34" charset="0"/>
              </a:rPr>
              <a:t>Создание </a:t>
            </a:r>
          </a:p>
          <a:p>
            <a:pPr lvl="0"/>
            <a:r>
              <a:rPr lang="ru-RU" sz="2400" dirty="0">
                <a:latin typeface="+mj-lt"/>
                <a:cs typeface="Arial" pitchFamily="34" charset="0"/>
              </a:rPr>
              <a:t>Альбома:«Моя семья»;</a:t>
            </a:r>
          </a:p>
          <a:p>
            <a:pPr lvl="0"/>
            <a:r>
              <a:rPr lang="ru-RU" sz="2400" dirty="0">
                <a:latin typeface="+mj-lt"/>
                <a:cs typeface="Arial" pitchFamily="34" charset="0"/>
              </a:rPr>
              <a:t>Генеалогическое дерево.</a:t>
            </a:r>
          </a:p>
          <a:p>
            <a:pPr lvl="0"/>
            <a:endParaRPr lang="ru-RU" sz="2400" dirty="0">
              <a:latin typeface="+mj-lt"/>
            </a:endParaRPr>
          </a:p>
          <a:p>
            <a:pPr lvl="0"/>
            <a:endParaRPr lang="ru-RU" sz="2000" dirty="0"/>
          </a:p>
          <a:p>
            <a:pPr lvl="0"/>
            <a:endParaRPr lang="ru-RU" sz="2000" dirty="0"/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864</Words>
  <Application>Microsoft Office PowerPoint</Application>
  <PresentationFormat>Экран (4:3)</PresentationFormat>
  <Paragraphs>94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Aptos</vt:lpstr>
      <vt:lpstr>Arial</vt:lpstr>
      <vt:lpstr>Calibri</vt:lpstr>
      <vt:lpstr>Comic Sans MS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suhovarex@yandex.ru</cp:lastModifiedBy>
  <cp:revision>157</cp:revision>
  <cp:lastPrinted>2024-05-06T10:27:05Z</cp:lastPrinted>
  <dcterms:created xsi:type="dcterms:W3CDTF">2014-03-26T12:28:08Z</dcterms:created>
  <dcterms:modified xsi:type="dcterms:W3CDTF">2024-05-07T06:32:53Z</dcterms:modified>
</cp:coreProperties>
</file>